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5"/>
  </p:notesMasterIdLst>
  <p:sldIdLst>
    <p:sldId id="257" r:id="rId3"/>
    <p:sldId id="591" r:id="rId4"/>
    <p:sldId id="392" r:id="rId5"/>
    <p:sldId id="259" r:id="rId6"/>
    <p:sldId id="560" r:id="rId7"/>
    <p:sldId id="593" r:id="rId8"/>
    <p:sldId id="406" r:id="rId9"/>
    <p:sldId id="713" r:id="rId10"/>
    <p:sldId id="712" r:id="rId11"/>
    <p:sldId id="711" r:id="rId12"/>
    <p:sldId id="395" r:id="rId13"/>
    <p:sldId id="652" r:id="rId14"/>
    <p:sldId id="650" r:id="rId15"/>
    <p:sldId id="663" r:id="rId16"/>
    <p:sldId id="664" r:id="rId17"/>
    <p:sldId id="665" r:id="rId18"/>
    <p:sldId id="653" r:id="rId19"/>
    <p:sldId id="668" r:id="rId20"/>
    <p:sldId id="670" r:id="rId21"/>
    <p:sldId id="669" r:id="rId22"/>
    <p:sldId id="666" r:id="rId23"/>
    <p:sldId id="667" r:id="rId24"/>
    <p:sldId id="655" r:id="rId25"/>
    <p:sldId id="656" r:id="rId26"/>
    <p:sldId id="659" r:id="rId27"/>
    <p:sldId id="657" r:id="rId28"/>
    <p:sldId id="658" r:id="rId29"/>
    <p:sldId id="672" r:id="rId30"/>
    <p:sldId id="260" r:id="rId31"/>
    <p:sldId id="675" r:id="rId32"/>
    <p:sldId id="673" r:id="rId33"/>
    <p:sldId id="674" r:id="rId34"/>
    <p:sldId id="676" r:id="rId35"/>
    <p:sldId id="677" r:id="rId36"/>
    <p:sldId id="678" r:id="rId37"/>
    <p:sldId id="716" r:id="rId38"/>
    <p:sldId id="718" r:id="rId39"/>
    <p:sldId id="717" r:id="rId40"/>
    <p:sldId id="719" r:id="rId41"/>
    <p:sldId id="720" r:id="rId42"/>
    <p:sldId id="679" r:id="rId43"/>
    <p:sldId id="721" r:id="rId44"/>
    <p:sldId id="583" r:id="rId45"/>
    <p:sldId id="683" r:id="rId46"/>
    <p:sldId id="684" r:id="rId47"/>
    <p:sldId id="258" r:id="rId48"/>
    <p:sldId id="687" r:id="rId49"/>
    <p:sldId id="688" r:id="rId50"/>
    <p:sldId id="690" r:id="rId51"/>
    <p:sldId id="692" r:id="rId52"/>
    <p:sldId id="689" r:id="rId53"/>
    <p:sldId id="691" r:id="rId54"/>
    <p:sldId id="608" r:id="rId55"/>
    <p:sldId id="706" r:id="rId56"/>
    <p:sldId id="682" r:id="rId57"/>
    <p:sldId id="714" r:id="rId58"/>
    <p:sldId id="698" r:id="rId59"/>
    <p:sldId id="697" r:id="rId60"/>
    <p:sldId id="709" r:id="rId61"/>
    <p:sldId id="715" r:id="rId62"/>
    <p:sldId id="708" r:id="rId63"/>
    <p:sldId id="382"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lk, Emily" initials="FE" lastIdx="9" clrIdx="0">
    <p:extLst>
      <p:ext uri="{19B8F6BF-5375-455C-9EA6-DF929625EA0E}">
        <p15:presenceInfo xmlns:p15="http://schemas.microsoft.com/office/powerpoint/2012/main" userId="S::ebfalk@upenn.edu::18f6fb98-a35e-4b91-926d-7c77a60cdff4" providerId="AD"/>
      </p:ext>
    </p:extLst>
  </p:cmAuthor>
  <p:cmAuthor id="2" name="Mattan, Bradley Dale" initials="MBD" lastIdx="7" clrIdx="1">
    <p:extLst>
      <p:ext uri="{19B8F6BF-5375-455C-9EA6-DF929625EA0E}">
        <p15:presenceInfo xmlns:p15="http://schemas.microsoft.com/office/powerpoint/2012/main" userId="S::bmattan@upenn.edu::a88882b0-338f-4b02-a2d4-5922f465c1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ADC2E"/>
    <a:srgbClr val="D7F514"/>
    <a:srgbClr val="CCCC00"/>
    <a:srgbClr val="E620DD"/>
    <a:srgbClr val="F016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2"/>
    <p:restoredTop sz="75140" autoAdjust="0"/>
  </p:normalViewPr>
  <p:slideViewPr>
    <p:cSldViewPr snapToGrid="0" snapToObjects="1">
      <p:cViewPr varScale="1">
        <p:scale>
          <a:sx n="87" d="100"/>
          <a:sy n="87" d="100"/>
        </p:scale>
        <p:origin x="1704" y="184"/>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C6F10D-E714-8642-8B4B-DBD0CBD3F1CB}" type="datetimeFigureOut">
              <a:rPr lang="en-US" smtClean="0"/>
              <a:t>1/3/21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CD96F1-C41F-5F41-ACDE-802BC53F10EE}" type="slidenum">
              <a:rPr lang="en-US" smtClean="0"/>
              <a:t>‹#›</a:t>
            </a:fld>
            <a:endParaRPr lang="en-US"/>
          </a:p>
        </p:txBody>
      </p:sp>
    </p:spTree>
    <p:extLst>
      <p:ext uri="{BB962C8B-B14F-4D97-AF65-F5344CB8AC3E}">
        <p14:creationId xmlns:p14="http://schemas.microsoft.com/office/powerpoint/2010/main" val="35580201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zotero.org/google-docs/?l1xsMa"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zotero.org/google-docs/?adz4w7"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zotero.org/google-docs/?YSfYD1"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1</a:t>
            </a:fld>
            <a:endParaRPr lang="en-US"/>
          </a:p>
        </p:txBody>
      </p:sp>
    </p:spTree>
    <p:extLst>
      <p:ext uri="{BB962C8B-B14F-4D97-AF65-F5344CB8AC3E}">
        <p14:creationId xmlns:p14="http://schemas.microsoft.com/office/powerpoint/2010/main" val="1425744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aseline="0" dirty="0"/>
              <a:t>Complementing my use of fMRI, I want to highlight that I approach status and health from multiple levels, looking at implicit and explicit behavioral responses (CLICK), geolocation data (CLICK), ecological momentary assessments (CLICK), and health-related behaviors (CLICK).</a:t>
            </a:r>
          </a:p>
          <a:p>
            <a:r>
              <a:rPr lang="en-US" baseline="0" dirty="0"/>
              <a:t>(PAUSE)</a:t>
            </a:r>
          </a:p>
          <a:p>
            <a:endParaRPr lang="en-US" baseline="0" dirty="0"/>
          </a:p>
          <a:p>
            <a:r>
              <a:rPr lang="en-US" baseline="0" dirty="0"/>
              <a:t>************************************************</a:t>
            </a:r>
          </a:p>
          <a:p>
            <a:r>
              <a:rPr lang="en-US" baseline="0" dirty="0"/>
              <a:t>One of the advantages of these methods is that they allow me to look at the health consequences of both the perceiver’s status and of status as it is perceived in other people and places. When it comes to my work on the social determinants of health, the contributions of the participant’s self-reported status and their status as they are perceived by others is important.</a:t>
            </a:r>
          </a:p>
        </p:txBody>
      </p:sp>
      <p:sp>
        <p:nvSpPr>
          <p:cNvPr id="4" name="Slide Number Placeholder 3"/>
          <p:cNvSpPr>
            <a:spLocks noGrp="1"/>
          </p:cNvSpPr>
          <p:nvPr>
            <p:ph type="sldNum" sz="quarter" idx="10"/>
          </p:nvPr>
        </p:nvSpPr>
        <p:spPr/>
        <p:txBody>
          <a:bodyPr/>
          <a:lstStyle/>
          <a:p>
            <a:fld id="{8DCD96F1-C41F-5F41-ACDE-802BC53F10EE}" type="slidenum">
              <a:rPr lang="en-US" smtClean="0"/>
              <a:t>10</a:t>
            </a:fld>
            <a:endParaRPr lang="en-US"/>
          </a:p>
        </p:txBody>
      </p:sp>
    </p:spTree>
    <p:extLst>
      <p:ext uri="{BB962C8B-B14F-4D97-AF65-F5344CB8AC3E}">
        <p14:creationId xmlns:p14="http://schemas.microsoft.com/office/powerpoint/2010/main" val="412395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In this presentation, I’ll talk with you first about some of my </a:t>
            </a:r>
            <a:r>
              <a:rPr lang="en-US" baseline="0" dirty="0"/>
              <a:t>work </a:t>
            </a:r>
            <a:r>
              <a:rPr lang="en-US" dirty="0"/>
              <a:t>on neural responses to perceived social status and race during impression formation. In discussing this work, I will focus on the implications of these findings for interracial interactions and the well-being of racialized people.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 will also touch on some work on how gender shapes status-based impression formation.</a:t>
            </a:r>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t>(CLICK) Next, I will present some of my recent work that focuses on how neural responses to self-relevance and valence can predict the effectiveness of health messaging.</a:t>
            </a:r>
            <a:r>
              <a:rPr lang="en-US" dirty="0"/>
              <a:t>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t>(CLICK) Finally, I will conclude by articulating a research program that will wed my work in social and health neuroscience in a way that will generate new insights into the mechanisms underlying the status-health gradient.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t>(CLICK) So, with this bigger picture in mind, let’s start with the first research question.</a:t>
            </a:r>
          </a:p>
        </p:txBody>
      </p:sp>
      <p:sp>
        <p:nvSpPr>
          <p:cNvPr id="4" name="Slide Number Placeholder 3"/>
          <p:cNvSpPr>
            <a:spLocks noGrp="1"/>
          </p:cNvSpPr>
          <p:nvPr>
            <p:ph type="sldNum" sz="quarter" idx="10"/>
          </p:nvPr>
        </p:nvSpPr>
        <p:spPr/>
        <p:txBody>
          <a:bodyPr/>
          <a:lstStyle/>
          <a:p>
            <a:fld id="{8DCD96F1-C41F-5F41-ACDE-802BC53F10EE}" type="slidenum">
              <a:rPr lang="en-US" smtClean="0"/>
              <a:t>11</a:t>
            </a:fld>
            <a:endParaRPr lang="en-US"/>
          </a:p>
        </p:txBody>
      </p:sp>
    </p:spTree>
    <p:extLst>
      <p:ext uri="{BB962C8B-B14F-4D97-AF65-F5344CB8AC3E}">
        <p14:creationId xmlns:p14="http://schemas.microsoft.com/office/powerpoint/2010/main" val="4208218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want to highlight the psychological and neural mechanisms that I think are at play. In my 2017 social neuroscience framework for status perception, I start with the idea that seeing high-status people is a rewarding experience. </a:t>
            </a:r>
          </a:p>
          <a:p>
            <a:r>
              <a:rPr lang="en-US" baseline="0" dirty="0"/>
              <a:t>(CLICK) I’ll give you one illustrative example of this from the non-human primate literature before covering some of my work with human participants. In a provocative piece in Current Biology, Robert </a:t>
            </a:r>
            <a:r>
              <a:rPr lang="en-US" baseline="0" dirty="0" err="1"/>
              <a:t>Deaner</a:t>
            </a:r>
            <a:r>
              <a:rPr lang="en-US" baseline="0" dirty="0"/>
              <a:t> and colleagues trained rhesus macaques to use their gaze to choose between receiving different amounts of </a:t>
            </a:r>
            <a:r>
              <a:rPr lang="en-US" baseline="0" dirty="0" err="1"/>
              <a:t>juice.The</a:t>
            </a:r>
            <a:r>
              <a:rPr lang="en-US" baseline="0" dirty="0"/>
              <a:t> catch was that one of the juice options would also come with the opportunity to view a high-status face or a low-status face.</a:t>
            </a:r>
          </a:p>
          <a:p>
            <a:r>
              <a:rPr lang="en-US" baseline="0" dirty="0"/>
              <a:t>(CLICK) It turns out that the macaques were more willing to forgo the option that option that yields more juice if the other option was paired with a high-status face. Conversely, they required a large juice payout differential in order to choose the option paired with a low-status face.</a:t>
            </a:r>
          </a:p>
          <a:p>
            <a:r>
              <a:rPr lang="en-US" baseline="0" dirty="0"/>
              <a:t>* Given that paying attention to higher ranked individuals is relevant to survival and well-being in a hierarchical species, this finding makes some sense.</a:t>
            </a:r>
          </a:p>
          <a:p>
            <a:endParaRPr lang="en-US" baseline="0" dirty="0"/>
          </a:p>
          <a:p>
            <a:r>
              <a:rPr lang="en-US" baseline="0" dirty="0"/>
              <a:t>****************************************************************************************</a:t>
            </a:r>
          </a:p>
          <a:p>
            <a:r>
              <a:rPr lang="en-US" baseline="0" dirty="0"/>
              <a:t>I also looked at</a:t>
            </a:r>
          </a:p>
          <a:p>
            <a:r>
              <a:rPr lang="en-US" baseline="0" dirty="0"/>
              <a:t>Nucleus </a:t>
            </a:r>
            <a:r>
              <a:rPr lang="en-US" baseline="0" dirty="0" err="1"/>
              <a:t>accumbens</a:t>
            </a:r>
            <a:r>
              <a:rPr lang="en-US" baseline="0" dirty="0"/>
              <a:t>: reward/salience responses</a:t>
            </a:r>
          </a:p>
          <a:p>
            <a:r>
              <a:rPr lang="en-US" baseline="0" dirty="0"/>
              <a:t>Amygdala: detection of threat and/or personal relevance.</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12</a:t>
            </a:fld>
            <a:endParaRPr lang="en-US"/>
          </a:p>
        </p:txBody>
      </p:sp>
    </p:spTree>
    <p:extLst>
      <p:ext uri="{BB962C8B-B14F-4D97-AF65-F5344CB8AC3E}">
        <p14:creationId xmlns:p14="http://schemas.microsoft.com/office/powerpoint/2010/main" val="18872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Recent work has begun to illustrate that, like rhesus macaques, we also tend to value high status positively.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When you directly ask people what they think about low- and high-status people, these explicit evaluations frequently favor high-status over low-status people. One exception to this comes from work that uses the warmth-competence framing of the stereotype content model. In these studies, high-status people are frequently rated as cold but competent.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Research on implicit bias also shows that high-status people are often associated with positive valence. This has been shown using a range of classic paradigms, including… (CLICK x3)</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…all of which show positive associations favoring high status when it is defined in terms of socioeconomic status or competence.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This is not universally the case though. I’ve found for example that biases favoring high status may be less reliable in women compared to men.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Relevant to my neuroimaging work I will show you next, my recent paper in PSPB showed that implicit bias favoring high-status people benefits White people more than Black people.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In one study, participants showed a halo effect for high social class, reporting that social class correlates with a range of positive personality traits. (Varnum, 2013)</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However, in studies that focus on warmth and competence, people report ambivalent views about high-status people, rating them as competent but cold. (e.g., Cuddy et al., 2008)</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Other studies also show evidence of explicit ingroup favoritism along class lines. (Horwitz &amp; Dovidio, 2017; Rudman et al., 2002)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CD96F1-C41F-5F41-ACDE-802BC53F10EE}" type="slidenum">
              <a:rPr lang="en-US" smtClean="0"/>
              <a:t>13</a:t>
            </a:fld>
            <a:endParaRPr lang="en-US"/>
          </a:p>
        </p:txBody>
      </p:sp>
    </p:spTree>
    <p:extLst>
      <p:ext uri="{BB962C8B-B14F-4D97-AF65-F5344CB8AC3E}">
        <p14:creationId xmlns:p14="http://schemas.microsoft.com/office/powerpoint/2010/main" val="338439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In my neuroimaging work, I aim to understand what people might do to regulate these biases when they have the time to form an impression.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This is important because, in everyday life, we often encounter people in contexts that allow us to take our time evaluating them.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For White people, this might mean being mindful of regulating implicit associations favoring high-status White people that I just mentioned.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For racialized people, this might mean inferring whether White people are merely regulating their bias due to external concerns about appearing prejudiced or if they do so out of a genuine concern for equity and inclusion. The answer to this question has important consequences for the success of interracial interactions and the well-being of racialized people</a:t>
            </a:r>
          </a:p>
        </p:txBody>
      </p:sp>
      <p:sp>
        <p:nvSpPr>
          <p:cNvPr id="4" name="Slide Number Placeholder 3"/>
          <p:cNvSpPr>
            <a:spLocks noGrp="1"/>
          </p:cNvSpPr>
          <p:nvPr>
            <p:ph type="sldNum" sz="quarter" idx="10"/>
          </p:nvPr>
        </p:nvSpPr>
        <p:spPr/>
        <p:txBody>
          <a:bodyPr/>
          <a:lstStyle/>
          <a:p>
            <a:fld id="{8DCD96F1-C41F-5F41-ACDE-802BC53F10EE}" type="slidenum">
              <a:rPr lang="en-US" smtClean="0"/>
              <a:t>14</a:t>
            </a:fld>
            <a:endParaRPr lang="en-US"/>
          </a:p>
        </p:txBody>
      </p:sp>
    </p:spTree>
    <p:extLst>
      <p:ext uri="{BB962C8B-B14F-4D97-AF65-F5344CB8AC3E}">
        <p14:creationId xmlns:p14="http://schemas.microsoft.com/office/powerpoint/2010/main" val="3084785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the following experiment, I ask what happens when people take the time to deliberately form an impression of individuals varying in status and race?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Specifically, what are the neural processes that underlie impression formation based on social status and race.  Do they overlap?  Is there divergence?  If so, what does it tell us?</a:t>
            </a:r>
          </a:p>
        </p:txBody>
      </p:sp>
      <p:sp>
        <p:nvSpPr>
          <p:cNvPr id="4" name="Slide Number Placeholder 3"/>
          <p:cNvSpPr>
            <a:spLocks noGrp="1"/>
          </p:cNvSpPr>
          <p:nvPr>
            <p:ph type="sldNum" sz="quarter" idx="10"/>
          </p:nvPr>
        </p:nvSpPr>
        <p:spPr/>
        <p:txBody>
          <a:bodyPr/>
          <a:lstStyle/>
          <a:p>
            <a:fld id="{8DCD96F1-C41F-5F41-ACDE-802BC53F10EE}" type="slidenum">
              <a:rPr lang="en-US" smtClean="0"/>
              <a:t>15</a:t>
            </a:fld>
            <a:endParaRPr lang="en-US"/>
          </a:p>
        </p:txBody>
      </p:sp>
    </p:spTree>
    <p:extLst>
      <p:ext uri="{BB962C8B-B14F-4D97-AF65-F5344CB8AC3E}">
        <p14:creationId xmlns:p14="http://schemas.microsoft.com/office/powerpoint/2010/main" val="4136558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work, I use fMRI to measure </a:t>
            </a:r>
            <a:r>
              <a:rPr lang="en-US" sz="1200" dirty="0">
                <a:latin typeface="Arial" panose="020B0604020202020204" pitchFamily="34" charset="0"/>
                <a:cs typeface="Arial" panose="020B0604020202020204" pitchFamily="34" charset="0"/>
              </a:rPr>
              <a:t>blood oxygenation levels as an index of metabolic brain activity while participants formed impressions of faces varying in status and race.</a:t>
            </a:r>
            <a:endParaRPr lang="en-US" baseline="0" dirty="0"/>
          </a:p>
          <a:p>
            <a:r>
              <a:rPr lang="en-US" baseline="0" dirty="0"/>
              <a:t>* I talk about this in greater detail in my review paper, but there are several benefits to using fMRI and other neuroimaging methods.  </a:t>
            </a:r>
          </a:p>
          <a:p>
            <a:r>
              <a:rPr lang="en-US" baseline="0" dirty="0"/>
              <a:t>(CLICK) First of all, fMRI gives us some insight into brain regions active at rest or during different psychological processes.  If we have a good sense of what processes those regions generally support, we may be able to develop new hypotheses about underlying psychological mechanisms.</a:t>
            </a:r>
          </a:p>
          <a:p>
            <a:r>
              <a:rPr lang="en-US" baseline="0" dirty="0"/>
              <a:t>(CLICK) Second, neuroimaging methods like fMRI give researchers one means of minimizing socially desirable responding.  </a:t>
            </a:r>
          </a:p>
          <a:p>
            <a:r>
              <a:rPr lang="en-US" baseline="0" dirty="0"/>
              <a:t>* Generally, but not always, participants are reluctant to respond in a deliberately prejudiced fashion even if this may reflect their true beliefs on status and race.  </a:t>
            </a:r>
          </a:p>
          <a:p>
            <a:r>
              <a:rPr lang="en-US" baseline="0" dirty="0"/>
              <a:t>* Using fMRI in the present study, I was able to measure neural sensitivity to status and race during deliberative evaluations without requiring participants to reveal any potentially biased responses.</a:t>
            </a:r>
            <a:endParaRPr lang="en-US" dirty="0"/>
          </a:p>
          <a:p>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16</a:t>
            </a:fld>
            <a:endParaRPr lang="en-US"/>
          </a:p>
        </p:txBody>
      </p:sp>
    </p:spTree>
    <p:extLst>
      <p:ext uri="{BB962C8B-B14F-4D97-AF65-F5344CB8AC3E}">
        <p14:creationId xmlns:p14="http://schemas.microsoft.com/office/powerpoint/2010/main" val="1047250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review on the neural bases of prejudice for both status and race</a:t>
            </a:r>
            <a:r>
              <a:rPr lang="en-US" baseline="0" dirty="0"/>
              <a:t>, I highlight that cortical midline and striatal regions are implicated in evaluations based on both attributes. </a:t>
            </a:r>
          </a:p>
          <a:p>
            <a:r>
              <a:rPr lang="en-US" baseline="0" dirty="0"/>
              <a:t>(CLICK) For the work I’ll be presenting today, I’m going to be focusing in on the ventromedial prefrontal cortex or VMPFC and the ventral striatum.</a:t>
            </a:r>
          </a:p>
          <a:p>
            <a:r>
              <a:rPr lang="en-US" baseline="0" dirty="0"/>
              <a:t>*Broadly speaking, these regions are involved in the computation of the value of people and objects.</a:t>
            </a:r>
          </a:p>
          <a:p>
            <a:r>
              <a:rPr lang="en-US" dirty="0"/>
              <a:t>*In this study, I looked at how the VMPFC and the ventral striatum would respond to perceived status and race during impression formation. </a:t>
            </a:r>
            <a:endParaRPr lang="en-US" baseline="0" dirty="0"/>
          </a:p>
          <a:p>
            <a:r>
              <a:rPr lang="en-US" baseline="0" dirty="0"/>
              <a:t>*I also looked at responses in the amygdala if people want to hear more about that region later.</a:t>
            </a:r>
          </a:p>
          <a:p>
            <a:endParaRPr lang="en-US" baseline="0" dirty="0"/>
          </a:p>
          <a:p>
            <a:r>
              <a:rPr lang="en-US" baseline="0" dirty="0"/>
              <a:t>****************************************************************************************</a:t>
            </a:r>
          </a:p>
          <a:p>
            <a:r>
              <a:rPr lang="en-US" baseline="0" dirty="0"/>
              <a:t>I also looked at</a:t>
            </a:r>
          </a:p>
          <a:p>
            <a:r>
              <a:rPr lang="en-US" baseline="0" dirty="0"/>
              <a:t>Nucleus </a:t>
            </a:r>
            <a:r>
              <a:rPr lang="en-US" baseline="0" dirty="0" err="1"/>
              <a:t>accumbens</a:t>
            </a:r>
            <a:r>
              <a:rPr lang="en-US" baseline="0" dirty="0"/>
              <a:t>: reward/salience responses</a:t>
            </a:r>
          </a:p>
          <a:p>
            <a:r>
              <a:rPr lang="en-US" baseline="0" dirty="0"/>
              <a:t>Amygdala: detection of threat and/or personal relevance.</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17</a:t>
            </a:fld>
            <a:endParaRPr lang="en-US"/>
          </a:p>
        </p:txBody>
      </p:sp>
    </p:spTree>
    <p:extLst>
      <p:ext uri="{BB962C8B-B14F-4D97-AF65-F5344CB8AC3E}">
        <p14:creationId xmlns:p14="http://schemas.microsoft.com/office/powerpoint/2010/main" val="820692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completing the main impression formation task, participants were</a:t>
            </a:r>
            <a:r>
              <a:rPr lang="en-US" baseline="0" dirty="0"/>
              <a:t> given the following definitions of low and high social status, which I defined in terms of socioeconomic status or SES.  </a:t>
            </a:r>
          </a:p>
          <a:p>
            <a:r>
              <a:rPr lang="en-US" baseline="0" dirty="0"/>
              <a:t>(CLICK THEN READ x 2) </a:t>
            </a:r>
          </a:p>
          <a:p>
            <a:r>
              <a:rPr lang="en-US" baseline="0" dirty="0"/>
              <a:t>*For each of these definitions, I trained participants to associate knowledge about SES levels with red and blue colored backgrounds.  </a:t>
            </a:r>
          </a:p>
          <a:p>
            <a:r>
              <a:rPr lang="en-US" baseline="0" dirty="0"/>
              <a:t>(EXPLAIN COUNTERBALANCING, THEN CONTINUE)</a:t>
            </a:r>
          </a:p>
        </p:txBody>
      </p:sp>
      <p:sp>
        <p:nvSpPr>
          <p:cNvPr id="4" name="Slide Number Placeholder 3"/>
          <p:cNvSpPr>
            <a:spLocks noGrp="1"/>
          </p:cNvSpPr>
          <p:nvPr>
            <p:ph type="sldNum" sz="quarter" idx="10"/>
          </p:nvPr>
        </p:nvSpPr>
        <p:spPr/>
        <p:txBody>
          <a:bodyPr/>
          <a:lstStyle/>
          <a:p>
            <a:fld id="{8DCD96F1-C41F-5F41-ACDE-802BC53F10EE}" type="slidenum">
              <a:rPr lang="en-US" smtClean="0"/>
              <a:t>18</a:t>
            </a:fld>
            <a:endParaRPr lang="en-US"/>
          </a:p>
        </p:txBody>
      </p:sp>
    </p:spTree>
    <p:extLst>
      <p:ext uri="{BB962C8B-B14F-4D97-AF65-F5344CB8AC3E}">
        <p14:creationId xmlns:p14="http://schemas.microsoft.com/office/powerpoint/2010/main" val="79221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Arial" charset="0"/>
                <a:cs typeface="Arial" charset="0"/>
              </a:rPr>
              <a:t>Now, perhaps you may be wondering why I did not use formal versus informal clothing as a proxy for SES.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Arial" charset="0"/>
                <a:cs typeface="Arial" charset="0"/>
              </a:rPr>
              <a:t>*Recent work from </a:t>
            </a:r>
            <a:r>
              <a:rPr lang="en-US" sz="1200" baseline="0" dirty="0" err="1">
                <a:latin typeface="Arial" charset="0"/>
                <a:cs typeface="Arial" charset="0"/>
              </a:rPr>
              <a:t>DongWon</a:t>
            </a:r>
            <a:r>
              <a:rPr lang="en-US" sz="1200" baseline="0" dirty="0">
                <a:latin typeface="Arial" charset="0"/>
                <a:cs typeface="Arial" charset="0"/>
              </a:rPr>
              <a:t> Oh and colleagues demonstrates that status cues based on clothing are confounded with evaluation-relevant dimensions such as attractiveness and competence.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Arial" charset="0"/>
                <a:cs typeface="Arial" charset="0"/>
              </a:rPr>
              <a:t>*In an invited commentary on this work, I argue that we need to operationalize social status more carefully in empirical work.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Arial" charset="0"/>
                <a:cs typeface="Arial" charset="0"/>
              </a:rPr>
              <a:t>*In the study I am about to show you (and other studies), I used colors to ascribe status so that I could measure evaluative impacts of perceived status without confounds from clothing cues.</a:t>
            </a:r>
          </a:p>
        </p:txBody>
      </p:sp>
      <p:sp>
        <p:nvSpPr>
          <p:cNvPr id="4" name="Slide Number Placeholder 3"/>
          <p:cNvSpPr>
            <a:spLocks noGrp="1"/>
          </p:cNvSpPr>
          <p:nvPr>
            <p:ph type="sldNum" sz="quarter" idx="5"/>
          </p:nvPr>
        </p:nvSpPr>
        <p:spPr/>
        <p:txBody>
          <a:bodyPr/>
          <a:lstStyle/>
          <a:p>
            <a:fld id="{8DCD96F1-C41F-5F41-ACDE-802BC53F10EE}" type="slidenum">
              <a:rPr lang="en-US" smtClean="0"/>
              <a:t>19</a:t>
            </a:fld>
            <a:endParaRPr lang="en-US"/>
          </a:p>
        </p:txBody>
      </p:sp>
    </p:spTree>
    <p:extLst>
      <p:ext uri="{BB962C8B-B14F-4D97-AF65-F5344CB8AC3E}">
        <p14:creationId xmlns:p14="http://schemas.microsoft.com/office/powerpoint/2010/main" val="56417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[CHECK MIC IS UP]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[THANK PERSON WHO INTRODUCES ME.]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Before I get started, you may have noticed that I am using subtitles for this presentation.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In addition to their benefit for people with hearing impairments, subtitles can also be helpful in the current moment where we find ourselves working from home with spotty internet connections and occasional distractions from household members.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Now, if you do find that the subtitles to be a distraction, some find it helpful to put a book or two in front of the monitor to block them out.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Alright. Without further ado, I’d like to start by thanking the search committee at Louisiana State University for this opportunity to </a:t>
            </a:r>
            <a:r>
              <a:rPr lang="en-US" baseline="0" dirty="0"/>
              <a:t>share my work with you.</a:t>
            </a:r>
            <a:r>
              <a:rPr lang="en-US" dirty="0"/>
              <a:t> </a:t>
            </a:r>
          </a:p>
        </p:txBody>
      </p:sp>
      <p:sp>
        <p:nvSpPr>
          <p:cNvPr id="4" name="Slide Number Placeholder 3"/>
          <p:cNvSpPr>
            <a:spLocks noGrp="1"/>
          </p:cNvSpPr>
          <p:nvPr>
            <p:ph type="sldNum" sz="quarter" idx="10"/>
          </p:nvPr>
        </p:nvSpPr>
        <p:spPr/>
        <p:txBody>
          <a:bodyPr/>
          <a:lstStyle/>
          <a:p>
            <a:fld id="{8DCD96F1-C41F-5F41-ACDE-802BC53F10EE}" type="slidenum">
              <a:rPr lang="en-US" smtClean="0"/>
              <a:t>2</a:t>
            </a:fld>
            <a:endParaRPr lang="en-US"/>
          </a:p>
        </p:txBody>
      </p:sp>
    </p:spTree>
    <p:extLst>
      <p:ext uri="{BB962C8B-B14F-4D97-AF65-F5344CB8AC3E}">
        <p14:creationId xmlns:p14="http://schemas.microsoft.com/office/powerpoint/2010/main" val="1438318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learning the status-color associations, participants entered the scanner and completed a standard impression formation task.  Each trial consisted of a Black or White face framed by a colored background.  Participants quickly formed an impression of each person, pressing one key with each index finger to indicate that they had formed their impression.  </a:t>
            </a:r>
          </a:p>
          <a:p>
            <a:endParaRPr lang="en-US" baseline="0" dirty="0"/>
          </a:p>
          <a:p>
            <a:r>
              <a:rPr lang="en-US" baseline="0" dirty="0"/>
              <a:t>*These responses were intended to ensure the participant was engaged with the task without indicating the contents of the participants’ impressions. So evaluations were deliberative but private.</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20</a:t>
            </a:fld>
            <a:endParaRPr lang="en-US"/>
          </a:p>
        </p:txBody>
      </p:sp>
    </p:spTree>
    <p:extLst>
      <p:ext uri="{BB962C8B-B14F-4D97-AF65-F5344CB8AC3E}">
        <p14:creationId xmlns:p14="http://schemas.microsoft.com/office/powerpoint/2010/main" val="1181744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when it comes to racial</a:t>
            </a:r>
            <a:r>
              <a:rPr lang="en-US" baseline="0" dirty="0"/>
              <a:t> bias</a:t>
            </a:r>
            <a:r>
              <a:rPr lang="en-US" dirty="0"/>
              <a:t>, I reasoned</a:t>
            </a:r>
            <a:r>
              <a:rPr lang="en-US" baseline="0" dirty="0"/>
              <a:t> that some participants would be more concerned than others by the possibility of their bias being somehow revealed, even during private impression formation in the scanner.</a:t>
            </a:r>
          </a:p>
          <a:p>
            <a:r>
              <a:rPr lang="en-US" baseline="0" dirty="0"/>
              <a:t>(CLICK) Regulating one’s racial bias out of a concern for what others will think is known as external motivation to respond without racial prejudice.</a:t>
            </a:r>
            <a:endParaRPr lang="en-US" dirty="0"/>
          </a:p>
          <a:p>
            <a:r>
              <a:rPr lang="en-US" baseline="0" dirty="0"/>
              <a:t>* </a:t>
            </a:r>
            <a:r>
              <a:rPr lang="en-US" dirty="0"/>
              <a:t>This </a:t>
            </a:r>
            <a:r>
              <a:rPr lang="en-US" baseline="0" dirty="0"/>
              <a:t>external motivation is particularly important because it has been associated with feelings and behaviors that can derail interracial interactions including… (CLICK X 3)</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 I wanted to address two gaps in the literature: 1)</a:t>
            </a:r>
            <a:r>
              <a:rPr lang="en-US" sz="1200" kern="1200" baseline="0" dirty="0">
                <a:solidFill>
                  <a:schemeClr val="tx1"/>
                </a:solidFill>
                <a:effectLst/>
                <a:latin typeface="+mn-lt"/>
                <a:ea typeface="+mn-ea"/>
                <a:cs typeface="+mn-cs"/>
              </a:rPr>
              <a:t> how do status and race jointly affect impression formation, and 2) how do individual differences in external motivation influence these impressions?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For example, </a:t>
            </a:r>
            <a:r>
              <a:rPr lang="en-US" sz="1200" kern="1200" dirty="0">
                <a:solidFill>
                  <a:schemeClr val="tx1"/>
                </a:solidFill>
                <a:effectLst/>
                <a:latin typeface="+mn-lt"/>
                <a:ea typeface="+mn-ea"/>
                <a:cs typeface="+mn-cs"/>
              </a:rPr>
              <a:t>would externally motivated individuals</a:t>
            </a:r>
            <a:r>
              <a:rPr lang="en-US" sz="1200" kern="1200" baseline="0" dirty="0">
                <a:solidFill>
                  <a:schemeClr val="tx1"/>
                </a:solidFill>
                <a:effectLst/>
                <a:latin typeface="+mn-lt"/>
                <a:ea typeface="+mn-ea"/>
                <a:cs typeface="+mn-cs"/>
              </a:rPr>
              <a:t> tend to </a:t>
            </a:r>
            <a:r>
              <a:rPr lang="en-US" sz="1200" kern="1200" dirty="0">
                <a:solidFill>
                  <a:schemeClr val="tx1"/>
                </a:solidFill>
                <a:effectLst/>
                <a:latin typeface="+mn-lt"/>
                <a:ea typeface="+mn-ea"/>
                <a:cs typeface="+mn-cs"/>
              </a:rPr>
              <a:t>use SES over race to form their impressions?</a:t>
            </a:r>
          </a:p>
          <a:p>
            <a:endParaRPr lang="en-US" baseline="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We aimed to address two key gaps in the literature on race and status.  Although previous work has found that high-EMS Whites favor the use of non-racial attributes (e.g., age, gender) over race when describing people (</a:t>
            </a:r>
            <a:r>
              <a:rPr lang="en-US" sz="1200" kern="1200" dirty="0" err="1">
                <a:solidFill>
                  <a:schemeClr val="tx1"/>
                </a:solidFill>
                <a:effectLst/>
                <a:latin typeface="+mn-lt"/>
                <a:ea typeface="+mn-ea"/>
                <a:cs typeface="+mn-cs"/>
              </a:rPr>
              <a:t>Apfelbaum</a:t>
            </a:r>
            <a:r>
              <a:rPr lang="en-US" sz="1200" kern="1200" dirty="0">
                <a:solidFill>
                  <a:schemeClr val="tx1"/>
                </a:solidFill>
                <a:effectLst/>
                <a:latin typeface="+mn-lt"/>
                <a:ea typeface="+mn-ea"/>
                <a:cs typeface="+mn-cs"/>
              </a:rPr>
              <a:t> et al., 2008), it is unclear whether and how high-EMS individuals use relatively knowledge-based attributes  (e.g., SES), to inform interracial impressions.  SES is particularly relevant in the context of race due to evidence of race–SES associations (</a:t>
            </a:r>
            <a:r>
              <a:rPr lang="en-US" sz="1200" kern="1200" dirty="0" err="1">
                <a:solidFill>
                  <a:schemeClr val="tx1"/>
                </a:solidFill>
                <a:effectLst/>
                <a:latin typeface="+mn-lt"/>
                <a:ea typeface="+mn-ea"/>
                <a:cs typeface="+mn-cs"/>
              </a:rPr>
              <a:t>Allport</a:t>
            </a:r>
            <a:r>
              <a:rPr lang="en-US" sz="1200" kern="1200" dirty="0">
                <a:solidFill>
                  <a:schemeClr val="tx1"/>
                </a:solidFill>
                <a:effectLst/>
                <a:latin typeface="+mn-lt"/>
                <a:ea typeface="+mn-ea"/>
                <a:cs typeface="+mn-cs"/>
              </a:rPr>
              <a:t>, 1954; Brannon &amp; Markus, 2013; Freeman, </a:t>
            </a:r>
            <a:r>
              <a:rPr lang="en-US" sz="1200" kern="1200" dirty="0" err="1">
                <a:solidFill>
                  <a:schemeClr val="tx1"/>
                </a:solidFill>
                <a:effectLst/>
                <a:latin typeface="+mn-lt"/>
                <a:ea typeface="+mn-ea"/>
                <a:cs typeface="+mn-cs"/>
              </a:rPr>
              <a:t>Penner</a:t>
            </a:r>
            <a:r>
              <a:rPr lang="en-US" sz="1200" kern="1200" dirty="0">
                <a:solidFill>
                  <a:schemeClr val="tx1"/>
                </a:solidFill>
                <a:effectLst/>
                <a:latin typeface="+mn-lt"/>
                <a:ea typeface="+mn-ea"/>
                <a:cs typeface="+mn-cs"/>
              </a:rPr>
              <a:t>, Saperstein, </a:t>
            </a:r>
            <a:r>
              <a:rPr lang="en-US" sz="1200" kern="1200" dirty="0" err="1">
                <a:solidFill>
                  <a:schemeClr val="tx1"/>
                </a:solidFill>
                <a:effectLst/>
                <a:latin typeface="+mn-lt"/>
                <a:ea typeface="+mn-ea"/>
                <a:cs typeface="+mn-cs"/>
              </a:rPr>
              <a:t>Scheutz</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Ambady</a:t>
            </a:r>
            <a:r>
              <a:rPr lang="en-US" sz="1200" kern="1200" dirty="0">
                <a:solidFill>
                  <a:schemeClr val="tx1"/>
                </a:solidFill>
                <a:effectLst/>
                <a:latin typeface="+mn-lt"/>
                <a:ea typeface="+mn-ea"/>
                <a:cs typeface="+mn-cs"/>
              </a:rPr>
              <a:t>, 2011; </a:t>
            </a:r>
            <a:r>
              <a:rPr lang="en-US" sz="1200" kern="1200" dirty="0" err="1">
                <a:solidFill>
                  <a:schemeClr val="tx1"/>
                </a:solidFill>
                <a:effectLst/>
                <a:latin typeface="+mn-lt"/>
                <a:ea typeface="+mn-ea"/>
                <a:cs typeface="+mn-cs"/>
              </a:rPr>
              <a:t>Penner</a:t>
            </a:r>
            <a:r>
              <a:rPr lang="en-US" sz="1200" kern="1200" dirty="0">
                <a:solidFill>
                  <a:schemeClr val="tx1"/>
                </a:solidFill>
                <a:effectLst/>
                <a:latin typeface="+mn-lt"/>
                <a:ea typeface="+mn-ea"/>
                <a:cs typeface="+mn-cs"/>
              </a:rPr>
              <a:t> &amp; Saperstein, 2008; Sanchez &amp; Garcia, 2012; Weeks &amp; </a:t>
            </a:r>
            <a:r>
              <a:rPr lang="en-US" sz="1200" kern="1200" dirty="0" err="1">
                <a:solidFill>
                  <a:schemeClr val="tx1"/>
                </a:solidFill>
                <a:effectLst/>
                <a:latin typeface="+mn-lt"/>
                <a:ea typeface="+mn-ea"/>
                <a:cs typeface="+mn-cs"/>
              </a:rPr>
              <a:t>Lupfer</a:t>
            </a:r>
            <a:r>
              <a:rPr lang="en-US" sz="1200" kern="1200" dirty="0">
                <a:solidFill>
                  <a:schemeClr val="tx1"/>
                </a:solidFill>
                <a:effectLst/>
                <a:latin typeface="+mn-lt"/>
                <a:ea typeface="+mn-ea"/>
                <a:cs typeface="+mn-cs"/>
              </a:rPr>
              <a:t>, 2004).  Despite this evidence, few studies have explored how race and status jointly affect person evaluation (Fiske, Dupree, Nicolas, &amp; </a:t>
            </a:r>
            <a:r>
              <a:rPr lang="en-US" sz="1200" kern="1200" dirty="0" err="1">
                <a:solidFill>
                  <a:schemeClr val="tx1"/>
                </a:solidFill>
                <a:effectLst/>
                <a:latin typeface="+mn-lt"/>
                <a:ea typeface="+mn-ea"/>
                <a:cs typeface="+mn-cs"/>
              </a:rPr>
              <a:t>Swencionis</a:t>
            </a:r>
            <a:r>
              <a:rPr lang="en-US" sz="1200" kern="1200" dirty="0">
                <a:solidFill>
                  <a:schemeClr val="tx1"/>
                </a:solidFill>
                <a:effectLst/>
                <a:latin typeface="+mn-lt"/>
                <a:ea typeface="+mn-ea"/>
                <a:cs typeface="+mn-cs"/>
              </a:rPr>
              <a:t>, 2016; </a:t>
            </a:r>
            <a:r>
              <a:rPr lang="en-US" sz="1200" kern="1200" dirty="0" err="1">
                <a:solidFill>
                  <a:schemeClr val="tx1"/>
                </a:solidFill>
                <a:effectLst/>
                <a:latin typeface="+mn-lt"/>
                <a:ea typeface="+mn-ea"/>
                <a:cs typeface="+mn-cs"/>
              </a:rPr>
              <a:t>Richeson</a:t>
            </a:r>
            <a:r>
              <a:rPr lang="en-US" sz="1200" kern="1200" dirty="0">
                <a:solidFill>
                  <a:schemeClr val="tx1"/>
                </a:solidFill>
                <a:effectLst/>
                <a:latin typeface="+mn-lt"/>
                <a:ea typeface="+mn-ea"/>
                <a:cs typeface="+mn-cs"/>
              </a:rPr>
              <a:t> &amp; Sommers, 2016; Smedley &amp; </a:t>
            </a:r>
            <a:r>
              <a:rPr lang="en-US" sz="1200" kern="1200" dirty="0" err="1">
                <a:solidFill>
                  <a:schemeClr val="tx1"/>
                </a:solidFill>
                <a:effectLst/>
                <a:latin typeface="+mn-lt"/>
                <a:ea typeface="+mn-ea"/>
                <a:cs typeface="+mn-cs"/>
              </a:rPr>
              <a:t>Bayton</a:t>
            </a:r>
            <a:r>
              <a:rPr lang="en-US" sz="1200" kern="1200" dirty="0">
                <a:solidFill>
                  <a:schemeClr val="tx1"/>
                </a:solidFill>
                <a:effectLst/>
                <a:latin typeface="+mn-lt"/>
                <a:ea typeface="+mn-ea"/>
                <a:cs typeface="+mn-cs"/>
              </a:rPr>
              <a:t>, 1978).  Additionally, few fMRI studies have considered effects of motivation on evaluative bias (but see Li, Cardenas-</a:t>
            </a:r>
            <a:r>
              <a:rPr lang="en-US" sz="1200" kern="1200" dirty="0" err="1">
                <a:solidFill>
                  <a:schemeClr val="tx1"/>
                </a:solidFill>
                <a:effectLst/>
                <a:latin typeface="+mn-lt"/>
                <a:ea typeface="+mn-ea"/>
                <a:cs typeface="+mn-cs"/>
              </a:rPr>
              <a:t>Iniguez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Correll</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Cloutier</a:t>
            </a:r>
            <a:r>
              <a:rPr lang="en-US" sz="1200" kern="1200" dirty="0">
                <a:solidFill>
                  <a:schemeClr val="tx1"/>
                </a:solidFill>
                <a:effectLst/>
                <a:latin typeface="+mn-lt"/>
                <a:ea typeface="+mn-ea"/>
                <a:cs typeface="+mn-cs"/>
              </a:rPr>
              <a:t>, 2016; Wheeler &amp; Fiske, 2005), and none have examined the role of EMS to our knowledge.  This is surprising given the extensive behavioral and electrophysiological literature on this important motivation (</a:t>
            </a:r>
            <a:r>
              <a:rPr lang="en-US" sz="1200" kern="1200" dirty="0" err="1">
                <a:solidFill>
                  <a:schemeClr val="tx1"/>
                </a:solidFill>
                <a:effectLst/>
                <a:latin typeface="+mn-lt"/>
                <a:ea typeface="+mn-ea"/>
                <a:cs typeface="+mn-cs"/>
              </a:rPr>
              <a:t>Amodio</a:t>
            </a:r>
            <a:r>
              <a:rPr lang="en-US" sz="1200" kern="1200" dirty="0">
                <a:solidFill>
                  <a:schemeClr val="tx1"/>
                </a:solidFill>
                <a:effectLst/>
                <a:latin typeface="+mn-lt"/>
                <a:ea typeface="+mn-ea"/>
                <a:cs typeface="+mn-cs"/>
              </a:rPr>
              <a:t>, 2009; </a:t>
            </a:r>
            <a:r>
              <a:rPr lang="en-US" sz="1200" kern="1200" dirty="0" err="1">
                <a:solidFill>
                  <a:schemeClr val="tx1"/>
                </a:solidFill>
                <a:effectLst/>
                <a:latin typeface="+mn-lt"/>
                <a:ea typeface="+mn-ea"/>
                <a:cs typeface="+mn-cs"/>
              </a:rPr>
              <a:t>Amodio</a:t>
            </a:r>
            <a:r>
              <a:rPr lang="en-US" sz="1200" kern="1200" dirty="0">
                <a:solidFill>
                  <a:schemeClr val="tx1"/>
                </a:solidFill>
                <a:effectLst/>
                <a:latin typeface="+mn-lt"/>
                <a:ea typeface="+mn-ea"/>
                <a:cs typeface="+mn-cs"/>
              </a:rPr>
              <a:t> et al., 2006; </a:t>
            </a:r>
            <a:r>
              <a:rPr lang="en-US" sz="1200" kern="1200" dirty="0" err="1">
                <a:solidFill>
                  <a:schemeClr val="tx1"/>
                </a:solidFill>
                <a:effectLst/>
                <a:latin typeface="+mn-lt"/>
                <a:ea typeface="+mn-ea"/>
                <a:cs typeface="+mn-cs"/>
              </a:rPr>
              <a:t>Bijleveld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Scheepers</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Ellemers</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Blascovich</a:t>
            </a:r>
            <a:r>
              <a:rPr lang="en-US" sz="1200" kern="1200" dirty="0">
                <a:solidFill>
                  <a:schemeClr val="tx1"/>
                </a:solidFill>
                <a:effectLst/>
                <a:latin typeface="+mn-lt"/>
                <a:ea typeface="+mn-ea"/>
                <a:cs typeface="+mn-cs"/>
              </a:rPr>
              <a:t>, Mendes, Hunter, </a:t>
            </a:r>
            <a:r>
              <a:rPr lang="en-US" sz="1200" kern="1200" dirty="0" err="1">
                <a:solidFill>
                  <a:schemeClr val="tx1"/>
                </a:solidFill>
                <a:effectLst/>
                <a:latin typeface="+mn-lt"/>
                <a:ea typeface="+mn-ea"/>
                <a:cs typeface="+mn-cs"/>
              </a:rPr>
              <a:t>Lickel</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Kowai</a:t>
            </a:r>
            <a:r>
              <a:rPr lang="en-US" sz="1200" kern="1200" dirty="0">
                <a:solidFill>
                  <a:schemeClr val="tx1"/>
                </a:solidFill>
                <a:effectLst/>
                <a:latin typeface="+mn-lt"/>
                <a:ea typeface="+mn-ea"/>
                <a:cs typeface="+mn-cs"/>
              </a:rPr>
              <a:t>-Bell, 2001; Mendes, </a:t>
            </a:r>
            <a:r>
              <a:rPr lang="en-US" sz="1200" kern="1200" dirty="0" err="1">
                <a:solidFill>
                  <a:schemeClr val="tx1"/>
                </a:solidFill>
                <a:effectLst/>
                <a:latin typeface="+mn-lt"/>
                <a:ea typeface="+mn-ea"/>
                <a:cs typeface="+mn-cs"/>
              </a:rPr>
              <a:t>Blascovich</a:t>
            </a:r>
            <a:r>
              <a:rPr lang="en-US" sz="1200" kern="1200" dirty="0">
                <a:solidFill>
                  <a:schemeClr val="tx1"/>
                </a:solidFill>
                <a:effectLst/>
                <a:latin typeface="+mn-lt"/>
                <a:ea typeface="+mn-ea"/>
                <a:cs typeface="+mn-cs"/>
              </a:rPr>
              <a:t>, Hunter, </a:t>
            </a:r>
            <a:r>
              <a:rPr lang="en-US" sz="1200" kern="1200" dirty="0" err="1">
                <a:solidFill>
                  <a:schemeClr val="tx1"/>
                </a:solidFill>
                <a:effectLst/>
                <a:latin typeface="+mn-lt"/>
                <a:ea typeface="+mn-ea"/>
                <a:cs typeface="+mn-cs"/>
              </a:rPr>
              <a:t>Lickel</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Jost</a:t>
            </a:r>
            <a:r>
              <a:rPr lang="en-US" sz="1200" kern="1200" dirty="0">
                <a:solidFill>
                  <a:schemeClr val="tx1"/>
                </a:solidFill>
                <a:effectLst/>
                <a:latin typeface="+mn-lt"/>
                <a:ea typeface="+mn-ea"/>
                <a:cs typeface="+mn-cs"/>
              </a:rPr>
              <a:t>, 2007; Mendes, </a:t>
            </a:r>
            <a:r>
              <a:rPr lang="en-US" sz="1200" kern="1200" dirty="0" err="1">
                <a:solidFill>
                  <a:schemeClr val="tx1"/>
                </a:solidFill>
                <a:effectLst/>
                <a:latin typeface="+mn-lt"/>
                <a:ea typeface="+mn-ea"/>
                <a:cs typeface="+mn-cs"/>
              </a:rPr>
              <a:t>Blascovich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Lickel</a:t>
            </a:r>
            <a:r>
              <a:rPr lang="en-US" sz="1200" kern="1200" dirty="0">
                <a:solidFill>
                  <a:schemeClr val="tx1"/>
                </a:solidFill>
                <a:effectLst/>
                <a:latin typeface="+mn-lt"/>
                <a:ea typeface="+mn-ea"/>
                <a:cs typeface="+mn-cs"/>
              </a:rPr>
              <a:t>, &amp; Hunter, 2002; Page-Gould, Mendes, &amp; Major, 2010; Page-Gould, Mendoza-Denton, &amp; </a:t>
            </a:r>
            <a:r>
              <a:rPr lang="en-US" sz="1200" kern="1200" dirty="0" err="1">
                <a:solidFill>
                  <a:schemeClr val="tx1"/>
                </a:solidFill>
                <a:effectLst/>
                <a:latin typeface="+mn-lt"/>
                <a:ea typeface="+mn-ea"/>
                <a:cs typeface="+mn-cs"/>
              </a:rPr>
              <a:t>Tropp</a:t>
            </a:r>
            <a:r>
              <a:rPr lang="en-US" sz="1200" kern="1200" dirty="0">
                <a:solidFill>
                  <a:schemeClr val="tx1"/>
                </a:solidFill>
                <a:effectLst/>
                <a:latin typeface="+mn-lt"/>
                <a:ea typeface="+mn-ea"/>
                <a:cs typeface="+mn-cs"/>
              </a:rPr>
              <a:t>, 2008; </a:t>
            </a:r>
            <a:r>
              <a:rPr lang="en-US" sz="1200" kern="1200" dirty="0" err="1">
                <a:solidFill>
                  <a:schemeClr val="tx1"/>
                </a:solidFill>
                <a:effectLst/>
                <a:latin typeface="+mn-lt"/>
                <a:ea typeface="+mn-ea"/>
                <a:cs typeface="+mn-cs"/>
              </a:rPr>
              <a:t>Paolini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Hewstone</a:t>
            </a:r>
            <a:r>
              <a:rPr lang="en-US" sz="1200" kern="1200" dirty="0">
                <a:solidFill>
                  <a:schemeClr val="tx1"/>
                </a:solidFill>
                <a:effectLst/>
                <a:latin typeface="+mn-lt"/>
                <a:ea typeface="+mn-ea"/>
                <a:cs typeface="+mn-cs"/>
              </a:rPr>
              <a:t>, Cairns, &amp; </a:t>
            </a:r>
            <a:r>
              <a:rPr lang="en-US" sz="1200" kern="1200" dirty="0" err="1">
                <a:solidFill>
                  <a:schemeClr val="tx1"/>
                </a:solidFill>
                <a:effectLst/>
                <a:latin typeface="+mn-lt"/>
                <a:ea typeface="+mn-ea"/>
                <a:cs typeface="+mn-cs"/>
              </a:rPr>
              <a:t>Voci</a:t>
            </a:r>
            <a:r>
              <a:rPr lang="en-US" sz="1200" kern="1200" dirty="0">
                <a:solidFill>
                  <a:schemeClr val="tx1"/>
                </a:solidFill>
                <a:effectLst/>
                <a:latin typeface="+mn-lt"/>
                <a:ea typeface="+mn-ea"/>
                <a:cs typeface="+mn-cs"/>
              </a:rPr>
              <a:t>, 2004; Plant &amp; Devine, 2003; </a:t>
            </a:r>
            <a:r>
              <a:rPr lang="en-US" sz="1200" kern="1200" dirty="0" err="1">
                <a:solidFill>
                  <a:schemeClr val="tx1"/>
                </a:solidFill>
                <a:effectLst/>
                <a:latin typeface="+mn-lt"/>
                <a:ea typeface="+mn-ea"/>
                <a:cs typeface="+mn-cs"/>
              </a:rPr>
              <a:t>Trawalter</a:t>
            </a:r>
            <a:r>
              <a:rPr lang="en-US" sz="1200" kern="1200" dirty="0">
                <a:solidFill>
                  <a:schemeClr val="tx1"/>
                </a:solidFill>
                <a:effectLst/>
                <a:latin typeface="+mn-lt"/>
                <a:ea typeface="+mn-ea"/>
                <a:cs typeface="+mn-cs"/>
              </a:rPr>
              <a:t>, Adam, Chase-Lansdale, &amp; </a:t>
            </a:r>
            <a:r>
              <a:rPr lang="en-US" sz="1200" kern="1200" dirty="0" err="1">
                <a:solidFill>
                  <a:schemeClr val="tx1"/>
                </a:solidFill>
                <a:effectLst/>
                <a:latin typeface="+mn-lt"/>
                <a:ea typeface="+mn-ea"/>
                <a:cs typeface="+mn-cs"/>
              </a:rPr>
              <a:t>Richeson</a:t>
            </a:r>
            <a:r>
              <a:rPr lang="en-US" sz="1200" kern="1200" dirty="0">
                <a:solidFill>
                  <a:schemeClr val="tx1"/>
                </a:solidFill>
                <a:effectLst/>
                <a:latin typeface="+mn-lt"/>
                <a:ea typeface="+mn-ea"/>
                <a:cs typeface="+mn-cs"/>
              </a:rPr>
              <a:t>, 2012).  Addressing these gaps in the literature, we examine how EMS shapes neural responses during evaluations of targets varying in race and SES in key regions believed to support reward/salience (ventral striatum: VS), person evaluation (VMPFC), and threat/relevance (amygdala).</a:t>
            </a:r>
          </a:p>
        </p:txBody>
      </p:sp>
      <p:sp>
        <p:nvSpPr>
          <p:cNvPr id="4" name="Slide Number Placeholder 3"/>
          <p:cNvSpPr>
            <a:spLocks noGrp="1"/>
          </p:cNvSpPr>
          <p:nvPr>
            <p:ph type="sldNum" sz="quarter" idx="10"/>
          </p:nvPr>
        </p:nvSpPr>
        <p:spPr/>
        <p:txBody>
          <a:bodyPr/>
          <a:lstStyle/>
          <a:p>
            <a:fld id="{8DCD96F1-C41F-5F41-ACDE-802BC53F10EE}" type="slidenum">
              <a:rPr lang="en-US" smtClean="0"/>
              <a:t>21</a:t>
            </a:fld>
            <a:endParaRPr lang="en-US"/>
          </a:p>
        </p:txBody>
      </p:sp>
    </p:spTree>
    <p:extLst>
      <p:ext uri="{BB962C8B-B14F-4D97-AF65-F5344CB8AC3E}">
        <p14:creationId xmlns:p14="http://schemas.microsoft.com/office/powerpoint/2010/main" val="704608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 measured external motivation to respond without racial prejudice using the standard five-item subscale from Plant and Devine.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EMS here refers to the subscale that is used to measure this construct. (READ ITEM EXAMPLE.)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(CLICK)  I also assessed another form of motivation known as </a:t>
            </a:r>
            <a:r>
              <a:rPr lang="en-US" baseline="0"/>
              <a:t>internal motivation. </a:t>
            </a:r>
            <a:r>
              <a:rPr lang="en-US" baseline="0" dirty="0"/>
              <a:t>Internally motivated people regulate their racial bias out of a genuine concern for equity that is consistent with their values.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I controlled for this motivation in my analyses, centering on the sample’s average internal motivation score, which for this sample was relatively high.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 Both measures were assessed online prior to the participant’s scan date. </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22</a:t>
            </a:fld>
            <a:endParaRPr lang="en-US"/>
          </a:p>
        </p:txBody>
      </p:sp>
    </p:spTree>
    <p:extLst>
      <p:ext uri="{BB962C8B-B14F-4D97-AF65-F5344CB8AC3E}">
        <p14:creationId xmlns:p14="http://schemas.microsoft.com/office/powerpoint/2010/main" val="2990157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a:t>
            </a:r>
            <a:r>
              <a:rPr lang="en-US" baseline="0" dirty="0"/>
              <a:t>, I recruited 60 White men between 18 and 35 years old from the Chicago area. These participants were high in subjective status. You can see based on the histogram that most people rated themselves above the MacArthur ladder midpoint, which is in yellow.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(CLICK) This other histogram shows that the sample had a decent distribution of EMS scores across the full range of the scale and centered around the scale’s midpoint.</a:t>
            </a:r>
          </a:p>
          <a:p>
            <a:r>
              <a:rPr lang="en-US" baseline="0" dirty="0"/>
              <a:t>(CLICK) As a reminder, I looked at the relationship between external motivation and average responses to the perceived race and status of faces in the VMPFC and ventral striatum, which reflect value and reward.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*This study used men because the stimuli were all men, which was part of our cover story about the faces being participants in this research.</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*Using a linear mixed effects model with random intercepts by participant, I tested for effects of face race, face status, external motivation (modeled as a continuous variable), and all possible interactions.</a:t>
            </a:r>
          </a:p>
          <a:p>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23</a:t>
            </a:fld>
            <a:endParaRPr lang="en-US"/>
          </a:p>
        </p:txBody>
      </p:sp>
    </p:spTree>
    <p:extLst>
      <p:ext uri="{BB962C8B-B14F-4D97-AF65-F5344CB8AC3E}">
        <p14:creationId xmlns:p14="http://schemas.microsoft.com/office/powerpoint/2010/main" val="2544192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 found was that external motivation predicted responses to face status independent of face race.  </a:t>
            </a:r>
          </a:p>
          <a:p>
            <a:r>
              <a:rPr lang="en-US" baseline="0" dirty="0"/>
              <a:t>(DESCRIBE AXES CLEARLY). </a:t>
            </a:r>
          </a:p>
          <a:p>
            <a:r>
              <a:rPr lang="en-US" baseline="0" dirty="0"/>
              <a:t>Looking first at the dashed line indicating low external motivation, we see the typical VMPFC increase for high status versus low status.  </a:t>
            </a:r>
          </a:p>
          <a:p>
            <a:r>
              <a:rPr lang="en-US" baseline="0" dirty="0"/>
              <a:t>(CLICK) However, when we look at people with high external motivation, this relationship is reversed.  </a:t>
            </a:r>
          </a:p>
          <a:p>
            <a:endParaRPr lang="en-US" dirty="0"/>
          </a:p>
          <a:p>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VMPFC, MNI [0,52,-6], 8-mm sphere</a:t>
            </a:r>
          </a:p>
          <a:p>
            <a:r>
              <a:rPr lang="en-US" dirty="0"/>
              <a:t>Both simples are p = .017.</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RIGHT VS – not pictured, MNI [9,14,-6], 4-mm sphere</a:t>
            </a:r>
          </a:p>
          <a:p>
            <a:r>
              <a:rPr lang="en-US" dirty="0"/>
              <a:t>HS</a:t>
            </a:r>
            <a:r>
              <a:rPr lang="en-US" baseline="0" dirty="0"/>
              <a:t> slope: p = .006</a:t>
            </a:r>
          </a:p>
          <a:p>
            <a:r>
              <a:rPr lang="en-US" baseline="0" dirty="0"/>
              <a:t>-1.5 effect: p = .012</a:t>
            </a:r>
          </a:p>
          <a:p>
            <a:r>
              <a:rPr lang="en-US" dirty="0"/>
              <a:t>+1.5 effect: p = .023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LEFT VS – not pictured, MNI [-9,8,-8], 4-mm sphere</a:t>
            </a:r>
          </a:p>
          <a:p>
            <a:r>
              <a:rPr lang="en-US" dirty="0"/>
              <a:t>LS</a:t>
            </a:r>
            <a:r>
              <a:rPr lang="en-US" baseline="0" dirty="0"/>
              <a:t> slope: p = .035</a:t>
            </a:r>
          </a:p>
          <a:p>
            <a:r>
              <a:rPr lang="en-US" baseline="0" dirty="0"/>
              <a:t>-1.5 effect: p = .008</a:t>
            </a:r>
          </a:p>
          <a:p>
            <a:r>
              <a:rPr lang="en-US" dirty="0"/>
              <a:t>+1.5 effect: p = .020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RIGHT AMYGDALA – not pictured, MNI [24,-3,-21], 4-mm sphere</a:t>
            </a:r>
          </a:p>
          <a:p>
            <a:r>
              <a:rPr lang="en-US" dirty="0"/>
              <a:t>LS slope:</a:t>
            </a:r>
            <a:r>
              <a:rPr lang="en-US" baseline="0" dirty="0"/>
              <a:t> p = .024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+1.5 effect: p = .029 (the -1.5 effect was non-significant)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24</a:t>
            </a:fld>
            <a:endParaRPr lang="en-US"/>
          </a:p>
        </p:txBody>
      </p:sp>
    </p:spTree>
    <p:extLst>
      <p:ext uri="{BB962C8B-B14F-4D97-AF65-F5344CB8AC3E}">
        <p14:creationId xmlns:p14="http://schemas.microsoft.com/office/powerpoint/2010/main" val="759126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the same motivation-related reversals in the left ventral striatum, which is plotted on top and in the right ventral striatum, which is plotted on bottom.</a:t>
            </a:r>
            <a:endParaRPr lang="en-US" baseline="0" dirty="0"/>
          </a:p>
          <a:p>
            <a:endParaRPr lang="en-US" dirty="0"/>
          </a:p>
          <a:p>
            <a:r>
              <a:rPr lang="en-US" dirty="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VMPFC – not pictured, MNI [0,52,-6], 8-mm sphere</a:t>
            </a:r>
          </a:p>
          <a:p>
            <a:r>
              <a:rPr lang="en-US" dirty="0"/>
              <a:t>Both simples are p = .017.</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RIGHT VS, MNI [9,14,-6], 4-mm sphere</a:t>
            </a:r>
          </a:p>
          <a:p>
            <a:r>
              <a:rPr lang="en-US" dirty="0"/>
              <a:t>HS</a:t>
            </a:r>
            <a:r>
              <a:rPr lang="en-US" baseline="0" dirty="0"/>
              <a:t> slope: p = .006</a:t>
            </a:r>
          </a:p>
          <a:p>
            <a:r>
              <a:rPr lang="en-US" baseline="0" dirty="0"/>
              <a:t>-1.5 effect: p = .012</a:t>
            </a:r>
          </a:p>
          <a:p>
            <a:r>
              <a:rPr lang="en-US" dirty="0"/>
              <a:t>+1.5 effect: p = .023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LEFT VS, MNI [-9,8,-8], 4-mm sphere</a:t>
            </a:r>
          </a:p>
          <a:p>
            <a:r>
              <a:rPr lang="en-US" dirty="0"/>
              <a:t>LS</a:t>
            </a:r>
            <a:r>
              <a:rPr lang="en-US" baseline="0" dirty="0"/>
              <a:t> slope: p = .035</a:t>
            </a:r>
          </a:p>
          <a:p>
            <a:r>
              <a:rPr lang="en-US" baseline="0" dirty="0"/>
              <a:t>-1.5 effect: p = .008</a:t>
            </a:r>
          </a:p>
          <a:p>
            <a:r>
              <a:rPr lang="en-US" dirty="0"/>
              <a:t>+1.5 effect: p = .020</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RIGHT AMYGDALA, MNI [24,-3,-21], 4-mm sphere</a:t>
            </a:r>
          </a:p>
          <a:p>
            <a:r>
              <a:rPr lang="en-US" dirty="0"/>
              <a:t>LS slope:</a:t>
            </a:r>
            <a:r>
              <a:rPr lang="en-US" baseline="0" dirty="0"/>
              <a:t> p = .024</a:t>
            </a:r>
          </a:p>
          <a:p>
            <a:r>
              <a:rPr lang="en-US" baseline="0" dirty="0"/>
              <a:t>+1.5 effect: p = .029 (the -1.5 effect was non-significant)</a:t>
            </a:r>
            <a:endParaRPr lang="en-US" dirty="0"/>
          </a:p>
          <a:p>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25</a:t>
            </a:fld>
            <a:endParaRPr lang="en-US"/>
          </a:p>
        </p:txBody>
      </p:sp>
    </p:spTree>
    <p:extLst>
      <p:ext uri="{BB962C8B-B14F-4D97-AF65-F5344CB8AC3E}">
        <p14:creationId xmlns:p14="http://schemas.microsoft.com/office/powerpoint/2010/main" val="2900441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baseline="0" dirty="0">
                <a:latin typeface="Helvetica"/>
                <a:cs typeface="Helvetica"/>
              </a:rPr>
              <a:t>To supplement my a priori focus on the VMPFC and ventral striatum, I also conducted an exploratory whole-brain analysis. </a:t>
            </a:r>
            <a:r>
              <a:rPr lang="en-GB" sz="1200" b="0" dirty="0">
                <a:latin typeface="Helvetica"/>
                <a:cs typeface="Helvetica"/>
              </a:rPr>
              <a:t>Lending</a:t>
            </a:r>
            <a:r>
              <a:rPr lang="en-GB" sz="1200" b="0" baseline="0" dirty="0">
                <a:latin typeface="Helvetica"/>
                <a:cs typeface="Helvetica"/>
              </a:rPr>
              <a:t> greater confidence to the region of interest findings, a significant cluster emerged in the VMPFC showing reduced sensitivity to high versus low status as EMS scores increased.  </a:t>
            </a:r>
          </a:p>
          <a:p>
            <a:pPr lvl="0"/>
            <a:endParaRPr lang="en-GB" sz="1200" b="0" baseline="0" dirty="0">
              <a:latin typeface="Helvetica"/>
              <a:cs typeface="Helvetica"/>
            </a:endParaRPr>
          </a:p>
          <a:p>
            <a:pPr lvl="0"/>
            <a:r>
              <a:rPr lang="en-GB" sz="1200" b="0" baseline="0" dirty="0">
                <a:latin typeface="Helvetica"/>
                <a:cs typeface="Helvetica"/>
              </a:rPr>
              <a:t>*************************************************************************************************</a:t>
            </a:r>
          </a:p>
          <a:p>
            <a:pPr lvl="0"/>
            <a:r>
              <a:rPr lang="en-GB" sz="1200" b="0" baseline="0" dirty="0">
                <a:latin typeface="Helvetica"/>
                <a:cs typeface="Helvetica"/>
              </a:rPr>
              <a:t>*Although this cluster extends toward the nucleus </a:t>
            </a:r>
            <a:r>
              <a:rPr lang="en-GB" sz="1200" b="0" baseline="0" dirty="0" err="1">
                <a:latin typeface="Helvetica"/>
                <a:cs typeface="Helvetica"/>
              </a:rPr>
              <a:t>accumbens</a:t>
            </a:r>
            <a:r>
              <a:rPr lang="en-GB" sz="1200" b="0" baseline="0" dirty="0">
                <a:latin typeface="Helvetica"/>
                <a:cs typeface="Helvetica"/>
              </a:rPr>
              <a:t>, that region did not survive corrections for multiple comparisons.</a:t>
            </a:r>
            <a:endParaRPr lang="en-GB" sz="1200" b="0" dirty="0">
              <a:latin typeface="Helvetica"/>
              <a:cs typeface="Helvetica"/>
            </a:endParaRPr>
          </a:p>
          <a:p>
            <a:pPr lvl="0"/>
            <a:endParaRPr lang="en-GB" sz="1200" b="1" dirty="0">
              <a:latin typeface="Helvetica"/>
              <a:cs typeface="Helvetica"/>
            </a:endParaRPr>
          </a:p>
          <a:p>
            <a:pPr lvl="0"/>
            <a:r>
              <a:rPr lang="en-GB" sz="1200" b="1" dirty="0">
                <a:latin typeface="Helvetica"/>
                <a:cs typeface="Helvetica"/>
              </a:rPr>
              <a:t>Voxel threshold: </a:t>
            </a:r>
            <a:r>
              <a:rPr lang="en-GB" sz="1200" b="1" i="1" dirty="0">
                <a:latin typeface="Helvetica"/>
                <a:cs typeface="Helvetica"/>
              </a:rPr>
              <a:t>p</a:t>
            </a:r>
            <a:r>
              <a:rPr lang="en-GB" sz="1200" b="1" dirty="0">
                <a:latin typeface="Helvetica"/>
                <a:cs typeface="Helvetica"/>
              </a:rPr>
              <a:t> &lt; .001, </a:t>
            </a:r>
            <a:r>
              <a:rPr lang="en-GB" sz="1200" b="1" dirty="0" err="1">
                <a:latin typeface="Helvetica"/>
                <a:cs typeface="Helvetica"/>
              </a:rPr>
              <a:t>unc</a:t>
            </a:r>
            <a:r>
              <a:rPr lang="en-GB" sz="1200" b="1" dirty="0">
                <a:latin typeface="Helvetica"/>
                <a:cs typeface="Helvetica"/>
              </a:rPr>
              <a:t>.</a:t>
            </a:r>
          </a:p>
          <a:p>
            <a:pPr lvl="0"/>
            <a:r>
              <a:rPr lang="en-GB" sz="1200" b="1" dirty="0">
                <a:latin typeface="Helvetica"/>
                <a:cs typeface="Helvetica"/>
              </a:rPr>
              <a:t>Extent threshold: </a:t>
            </a:r>
            <a:r>
              <a:rPr lang="en-GB" sz="1200" b="1" i="1" dirty="0">
                <a:latin typeface="Helvetica"/>
                <a:cs typeface="Helvetica"/>
              </a:rPr>
              <a:t>k</a:t>
            </a:r>
            <a:r>
              <a:rPr lang="en-GB" sz="1200" b="1" dirty="0">
                <a:latin typeface="Helvetica"/>
                <a:cs typeface="Helvetica"/>
              </a:rPr>
              <a:t> &gt; 52 voxels (</a:t>
            </a:r>
            <a:r>
              <a:rPr lang="en-GB" sz="1200" b="1" dirty="0" err="1">
                <a:latin typeface="Helvetica"/>
                <a:cs typeface="Helvetica"/>
              </a:rPr>
              <a:t>AlphaSim</a:t>
            </a:r>
            <a:r>
              <a:rPr lang="en-GB" sz="1200" b="1" dirty="0">
                <a:latin typeface="Helvetica"/>
                <a:cs typeface="Helvetica"/>
              </a:rPr>
              <a:t>)</a:t>
            </a:r>
          </a:p>
        </p:txBody>
      </p:sp>
      <p:sp>
        <p:nvSpPr>
          <p:cNvPr id="4" name="Slide Number Placeholder 3"/>
          <p:cNvSpPr>
            <a:spLocks noGrp="1"/>
          </p:cNvSpPr>
          <p:nvPr>
            <p:ph type="sldNum" sz="quarter" idx="10"/>
          </p:nvPr>
        </p:nvSpPr>
        <p:spPr/>
        <p:txBody>
          <a:bodyPr/>
          <a:lstStyle/>
          <a:p>
            <a:fld id="{9E373014-D801-4411-B451-8BC3AD162B8D}" type="slidenum">
              <a:rPr lang="en-US" smtClean="0"/>
              <a:t>26</a:t>
            </a:fld>
            <a:endParaRPr lang="en-US"/>
          </a:p>
        </p:txBody>
      </p:sp>
    </p:spTree>
    <p:extLst>
      <p:ext uri="{BB962C8B-B14F-4D97-AF65-F5344CB8AC3E}">
        <p14:creationId xmlns:p14="http://schemas.microsoft.com/office/powerpoint/2010/main" val="254191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summary, across analyses, I found that (READ TITLE)  </a:t>
            </a:r>
          </a:p>
          <a:p>
            <a:r>
              <a:rPr lang="en-US" baseline="0" dirty="0"/>
              <a:t>(CLICK)  Specifically, individuals who were low in external motivation showed the typical neural response to high (vs. low) status, thought to be associated with more positive evaluations of high-status individuals.  </a:t>
            </a:r>
          </a:p>
          <a:p>
            <a:r>
              <a:rPr lang="en-US" baseline="0" dirty="0"/>
              <a:t>(CLICK) However, increasing external motivation reversed this typical pattern, suggesting that the value and/or salience of high status may be diminished in these individuals. Why might this be?</a:t>
            </a:r>
          </a:p>
          <a:p>
            <a:r>
              <a:rPr lang="en-US" sz="2500" baseline="0" dirty="0">
                <a:latin typeface="Arial" panose="020B0604020202020204" pitchFamily="34" charset="0"/>
                <a:cs typeface="Arial" panose="020B0604020202020204" pitchFamily="34" charset="0"/>
              </a:rPr>
              <a:t>* One possible explanation comes from the idea that an externally motivated focus on something otherwise enjoyable dampens our enjoyment of that thing. So, in this experiment, participants’ externally motivated focus on status, presumably to avoid forming racist impressions, may have dampened the ordinarily positive associations that high status would elicit in the absence of that externally driven focus.  </a:t>
            </a:r>
          </a:p>
          <a:p>
            <a:r>
              <a:rPr lang="en-US" sz="2500" baseline="0" dirty="0">
                <a:latin typeface="Arial" panose="020B0604020202020204" pitchFamily="34" charset="0"/>
                <a:cs typeface="Arial" panose="020B0604020202020204" pitchFamily="34" charset="0"/>
              </a:rPr>
              <a:t>* Although intriguing as a potential explanation, I think more research is needed to dig into this possibility.</a:t>
            </a:r>
            <a:endParaRPr lang="en-US" sz="2500" dirty="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500" b="1" dirty="0">
                <a:latin typeface="Arial" panose="020B0604020202020204" pitchFamily="34" charset="0"/>
                <a:cs typeface="Arial" panose="020B0604020202020204" pitchFamily="34" charset="0"/>
              </a:rPr>
              <a:t>What about 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500" dirty="0">
                <a:latin typeface="Arial" panose="020B0604020202020204" pitchFamily="34" charset="0"/>
                <a:cs typeface="Arial" panose="020B0604020202020204" pitchFamily="34" charset="0"/>
              </a:rPr>
              <a:t>Although interesting, the central</a:t>
            </a:r>
            <a:r>
              <a:rPr lang="en-US" sz="2500" baseline="0" dirty="0">
                <a:latin typeface="Arial" panose="020B0604020202020204" pitchFamily="34" charset="0"/>
                <a:cs typeface="Arial" panose="020B0604020202020204" pitchFamily="34" charset="0"/>
              </a:rPr>
              <a:t> findings were unexpected in that external motivation showed no relationship with responses to race, contrary to my predictions. Nonetheless, I think it’s implausible that high-EMS participants were insensitive to race.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500" baseline="0" dirty="0">
                <a:latin typeface="Arial" panose="020B0604020202020204" pitchFamily="34" charset="0"/>
                <a:cs typeface="Arial" panose="020B0604020202020204" pitchFamily="34" charset="0"/>
              </a:rPr>
              <a:t>What I think may have happened is that participants generally adopted a color-blind approach to impression formation (see </a:t>
            </a:r>
            <a:r>
              <a:rPr lang="en-US" sz="2500" baseline="0" dirty="0" err="1">
                <a:latin typeface="Arial" panose="020B0604020202020204" pitchFamily="34" charset="0"/>
                <a:cs typeface="Arial" panose="020B0604020202020204" pitchFamily="34" charset="0"/>
              </a:rPr>
              <a:t>Apfelbaum</a:t>
            </a:r>
            <a:r>
              <a:rPr lang="en-US" sz="2500" baseline="0" dirty="0">
                <a:latin typeface="Arial" panose="020B0604020202020204" pitchFamily="34" charset="0"/>
                <a:cs typeface="Arial" panose="020B0604020202020204" pitchFamily="34" charset="0"/>
              </a:rPr>
              <a:t> et al., 2012) in part because status may be a more socially acceptable attribute on which to form impressions of strangers. Plausible though this may be, it does not explain the interaction with perceived status.</a:t>
            </a:r>
          </a:p>
          <a:p>
            <a:r>
              <a:rPr lang="en-US" sz="2500" b="1" baseline="0" dirty="0">
                <a:latin typeface="Arial" panose="020B0604020202020204" pitchFamily="34" charset="0"/>
                <a:cs typeface="Arial" panose="020B0604020202020204" pitchFamily="34" charset="0"/>
              </a:rPr>
              <a:t>And status?</a:t>
            </a:r>
          </a:p>
          <a:p>
            <a:r>
              <a:rPr lang="en-US" sz="2500" baseline="0" dirty="0">
                <a:latin typeface="Arial" panose="020B0604020202020204" pitchFamily="34" charset="0"/>
                <a:cs typeface="Arial" panose="020B0604020202020204" pitchFamily="34" charset="0"/>
              </a:rPr>
              <a:t>Now, external motivation is thought to make whatever we do less enjoyable, perhaps even status-based evaluations.</a:t>
            </a:r>
          </a:p>
          <a:p>
            <a:r>
              <a:rPr lang="en-US" sz="2500" baseline="0" dirty="0">
                <a:latin typeface="Arial" panose="020B0604020202020204" pitchFamily="34" charset="0"/>
                <a:cs typeface="Arial" panose="020B0604020202020204" pitchFamily="34" charset="0"/>
              </a:rPr>
              <a:t>* If so, the unusually low VMPFC response to high status in high-EMS participants may reflect an externally motivated focus on status.  However, more research is needed to explore this intriguing possibility.</a:t>
            </a:r>
            <a:endParaRPr lang="en-US" sz="2500" dirty="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Alternative interpretations:</a:t>
            </a:r>
          </a:p>
          <a:p>
            <a:pPr lvl="1"/>
            <a:r>
              <a:rPr lang="en-US" sz="2100" dirty="0">
                <a:latin typeface="Arial" panose="020B0604020202020204" pitchFamily="34" charset="0"/>
                <a:cs typeface="Arial" panose="020B0604020202020204" pitchFamily="34" charset="0"/>
              </a:rPr>
              <a:t>EMS (i.e., a race-related motivation) may generalize to other domains such as status</a:t>
            </a:r>
          </a:p>
          <a:p>
            <a:pPr lvl="1"/>
            <a:r>
              <a:rPr lang="en-US" sz="2100" dirty="0">
                <a:latin typeface="Arial" panose="020B0604020202020204" pitchFamily="34" charset="0"/>
                <a:cs typeface="Arial" panose="020B0604020202020204" pitchFamily="34" charset="0"/>
              </a:rPr>
              <a:t>EMS is associated with an aversion to high status</a:t>
            </a:r>
          </a:p>
          <a:p>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27</a:t>
            </a:fld>
            <a:endParaRPr lang="en-US"/>
          </a:p>
        </p:txBody>
      </p:sp>
    </p:spTree>
    <p:extLst>
      <p:ext uri="{BB962C8B-B14F-4D97-AF65-F5344CB8AC3E}">
        <p14:creationId xmlns:p14="http://schemas.microsoft.com/office/powerpoint/2010/main" val="3185024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latin typeface="Arial" panose="020B0604020202020204" pitchFamily="34" charset="0"/>
                <a:cs typeface="Arial" panose="020B0604020202020204" pitchFamily="34" charset="0"/>
              </a:rPr>
              <a:t>To better understand the role of motivation in the neural response to status and race, I decided to follow up </a:t>
            </a:r>
            <a:r>
              <a:rPr lang="en-US" baseline="0" dirty="0"/>
              <a:t>on these findings u</a:t>
            </a:r>
            <a:r>
              <a:rPr lang="en-US" dirty="0"/>
              <a:t>sing a</a:t>
            </a:r>
            <a:r>
              <a:rPr lang="en-US" baseline="0" dirty="0"/>
              <a:t> complementary </a:t>
            </a:r>
            <a:r>
              <a:rPr lang="en-US" dirty="0"/>
              <a:t>analytic</a:t>
            </a:r>
            <a:r>
              <a:rPr lang="en-US" baseline="0" dirty="0"/>
              <a:t> approach known as partial least squares analysis, which looks at coordinated activity throughout the brain rather than in focal regions of interest.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Using this method,  I explored… (READ SLIDE)</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28</a:t>
            </a:fld>
            <a:endParaRPr lang="en-US"/>
          </a:p>
        </p:txBody>
      </p:sp>
    </p:spTree>
    <p:extLst>
      <p:ext uri="{BB962C8B-B14F-4D97-AF65-F5344CB8AC3E}">
        <p14:creationId xmlns:p14="http://schemas.microsoft.com/office/powerpoint/2010/main" val="508381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As I just mentioned, I used an analytic approach known as partial least squares. I am aware that PLS is not a commonly used analysis method, so I want to give a high-level overview of what it does before I show you the results.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 For those who would like to read in depth about this approach, I recommend this paper by McIntosh and </a:t>
            </a:r>
            <a:r>
              <a:rPr lang="en-US" dirty="0" err="1">
                <a:latin typeface="Arial" panose="020B0604020202020204" pitchFamily="34" charset="0"/>
                <a:cs typeface="Arial" panose="020B0604020202020204" pitchFamily="34" charset="0"/>
              </a:rPr>
              <a:t>Misic</a:t>
            </a:r>
            <a:r>
              <a:rPr lang="en-US" dirty="0">
                <a:latin typeface="Arial" panose="020B0604020202020204" pitchFamily="34" charset="0"/>
                <a:cs typeface="Arial" panose="020B0604020202020204" pitchFamily="34" charset="0"/>
              </a:rPr>
              <a:t> from 2013 that nicely summarizes this approach and compares it to other exploratory analyses of functional connectivity.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Like ICA/PCA, PLS is a data-driven exploratory technique that identifies patterns of covarying neural activity.</a:t>
            </a:r>
          </a:p>
          <a:p>
            <a:r>
              <a:rPr lang="en-US" dirty="0"/>
              <a:t>* Unlike ICA/PCA, PLS explicitly relates these patterns to the task design and/or individual differences. </a:t>
            </a:r>
          </a:p>
          <a:p>
            <a:r>
              <a:rPr lang="en-US" dirty="0"/>
              <a:t>* This is similar to canonical correlation analysis or canonical variate analysis in case anyone is familiar with those.</a:t>
            </a:r>
          </a:p>
          <a:p>
            <a:r>
              <a:rPr lang="en-US" dirty="0">
                <a:latin typeface="Arial" panose="020B0604020202020204" pitchFamily="34" charset="0"/>
                <a:cs typeface="Arial" panose="020B0604020202020204" pitchFamily="34" charset="0"/>
              </a:rPr>
              <a:t>* Finally, unlike MVPA decoding techniques, PLS is more flexible in that it does not require splitting or folding the data into training and test datasets nor does it necessarily impose a specific contrast between conditions or a region of interest.</a:t>
            </a:r>
          </a:p>
        </p:txBody>
      </p:sp>
      <p:sp>
        <p:nvSpPr>
          <p:cNvPr id="4" name="Slide Number Placeholder 3"/>
          <p:cNvSpPr>
            <a:spLocks noGrp="1"/>
          </p:cNvSpPr>
          <p:nvPr>
            <p:ph type="sldNum" sz="quarter" idx="5"/>
          </p:nvPr>
        </p:nvSpPr>
        <p:spPr/>
        <p:txBody>
          <a:bodyPr/>
          <a:lstStyle/>
          <a:p>
            <a:fld id="{D116E842-3203-2440-87E9-A91FE2D271A0}" type="slidenum">
              <a:rPr lang="en-US" smtClean="0"/>
              <a:t>29</a:t>
            </a:fld>
            <a:endParaRPr lang="en-US"/>
          </a:p>
        </p:txBody>
      </p:sp>
    </p:spTree>
    <p:extLst>
      <p:ext uri="{BB962C8B-B14F-4D97-AF65-F5344CB8AC3E}">
        <p14:creationId xmlns:p14="http://schemas.microsoft.com/office/powerpoint/2010/main" val="399325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social</a:t>
            </a:r>
            <a:r>
              <a:rPr lang="en-US" baseline="0" dirty="0"/>
              <a:t> neuroscientist, I study how we detect where people are in a social hierarchy (what I call their social status) and what this means for how much we like them and/or pay attention to them.  If you look at the animal kingdom, you’ll notice that hierarchies are endemic.  (CLICK) From pecking orders in chickens to the hierarchical structures of wolf packs and baboon troops (CLICK), status differences seem to dictate interactions between animals in ways that frequently benefit the health of those at the top.  Humans are no exception.  (CLICK) We exist in multiple intersecting hierarchies that have different consequences for social evaluations and health.</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3</a:t>
            </a:fld>
            <a:endParaRPr lang="en-US"/>
          </a:p>
        </p:txBody>
      </p:sp>
    </p:spTree>
    <p:extLst>
      <p:ext uri="{BB962C8B-B14F-4D97-AF65-F5344CB8AC3E}">
        <p14:creationId xmlns:p14="http://schemas.microsoft.com/office/powerpoint/2010/main" val="2119114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To recap, PLS is an exploratory analysis that finds condition-specific weighted patterns of whole-brain coactivation called Latent Variables--LVs.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LVs are identified through a maximization of covariance explained between two sets of data. 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In this analysis, one set of data contained the participants’ external motivation scores.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 The other set of data contained each participant’s beta maps, which reflect mean activation levels within each of the four conditions contrasted against the task mean signal.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So, in this analysis, I used PLS to find </a:t>
            </a:r>
            <a:r>
              <a:rPr lang="en-US" u="sng" dirty="0">
                <a:latin typeface="Arial" panose="020B0604020202020204" pitchFamily="34" charset="0"/>
                <a:cs typeface="Arial" panose="020B0604020202020204" pitchFamily="34" charset="0"/>
              </a:rPr>
              <a:t>patterns of voxels</a:t>
            </a:r>
            <a:r>
              <a:rPr lang="en-US" dirty="0">
                <a:latin typeface="Arial" panose="020B0604020202020204" pitchFamily="34" charset="0"/>
                <a:cs typeface="Arial" panose="020B0604020202020204" pitchFamily="34" charset="0"/>
              </a:rPr>
              <a:t> that increase or decrease in co-activation depending on the participant’s external motivation and the condition of the face they are viewing.</a:t>
            </a:r>
            <a:endParaRPr lang="en-US" dirty="0"/>
          </a:p>
          <a:p>
            <a:r>
              <a:rPr lang="en-US" dirty="0"/>
              <a:t>* These patterns can be subjected to statistical tests using permutation testing and bootstrapping. In the interest of time, I will skip those particulars, but I have a separate deck of slides that I could use to present on this at another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116E842-3203-2440-87E9-A91FE2D271A0}" type="slidenum">
              <a:rPr lang="en-US" smtClean="0"/>
              <a:t>30</a:t>
            </a:fld>
            <a:endParaRPr lang="en-US"/>
          </a:p>
        </p:txBody>
      </p:sp>
    </p:spTree>
    <p:extLst>
      <p:ext uri="{BB962C8B-B14F-4D97-AF65-F5344CB8AC3E}">
        <p14:creationId xmlns:p14="http://schemas.microsoft.com/office/powerpoint/2010/main" val="20553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applying PLS to the impression formation task data,</a:t>
            </a:r>
            <a:r>
              <a:rPr lang="en-US" sz="1200" kern="1200" baseline="0" dirty="0">
                <a:solidFill>
                  <a:schemeClr val="tx1"/>
                </a:solidFill>
                <a:effectLst/>
                <a:latin typeface="+mn-lt"/>
                <a:ea typeface="+mn-ea"/>
                <a:cs typeface="+mn-cs"/>
              </a:rPr>
              <a:t> I found that (READ TITLE).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Regions such as the rostral anterior cingulate in purple are involved in affect regulation and regions in green are involved in social cognition.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I want to highlight that what we’re seeing here is a task-level effect; this reduced coordination between affect regulation and social cognition regions was similar regardless of the status and race of the face being processed.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(CLICK)  Focusing for a moment on the rostral anterior cingulate cortex, this region has been associated in previous work with guilty feelings about one’s prejudice and implicit affect regulation.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relationship was not substantially impacted when controlling for IMS (First LV: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 .033, explaining 61.61% of </a:t>
            </a:r>
            <a:r>
              <a:rPr lang="en-US" sz="1200" kern="1200" dirty="0" err="1">
                <a:solidFill>
                  <a:schemeClr val="tx1"/>
                </a:solidFill>
                <a:effectLst/>
                <a:latin typeface="+mn-lt"/>
                <a:ea typeface="+mn-ea"/>
                <a:cs typeface="+mn-cs"/>
              </a:rPr>
              <a:t>crossblock</a:t>
            </a:r>
            <a:r>
              <a:rPr lang="en-US" sz="1200" kern="1200" dirty="0">
                <a:solidFill>
                  <a:schemeClr val="tx1"/>
                </a:solidFill>
                <a:effectLst/>
                <a:latin typeface="+mn-lt"/>
                <a:ea typeface="+mn-ea"/>
                <a:cs typeface="+mn-cs"/>
              </a:rPr>
              <a:t> covariance).  Due to the similarity between these two analyses and the limited IMS variance in our high-IMS sample, all reported results are without controlling for IMS.  Nonetheless, any differences that emerged between these two analyses are indicated in Table 1.</a:t>
            </a:r>
            <a:endParaRPr lang="en-US" sz="1200" b="0" i="0" u="none" strike="noStrike" kern="1200" baseline="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EEG work suggests that the rostral anterior cingulate may support monitoring for conflicts with external cues such as the potential that one is being monitored.</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relationship was not substantially impacted when controlling for IMS (First LV: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 .033, explaining 61.61% of </a:t>
            </a:r>
            <a:r>
              <a:rPr lang="en-US" sz="1200" kern="1200" dirty="0" err="1">
                <a:solidFill>
                  <a:schemeClr val="tx1"/>
                </a:solidFill>
                <a:effectLst/>
                <a:latin typeface="+mn-lt"/>
                <a:ea typeface="+mn-ea"/>
                <a:cs typeface="+mn-cs"/>
              </a:rPr>
              <a:t>crossblock</a:t>
            </a:r>
            <a:r>
              <a:rPr lang="en-US" sz="1200" kern="1200" dirty="0">
                <a:solidFill>
                  <a:schemeClr val="tx1"/>
                </a:solidFill>
                <a:effectLst/>
                <a:latin typeface="+mn-lt"/>
                <a:ea typeface="+mn-ea"/>
                <a:cs typeface="+mn-cs"/>
              </a:rPr>
              <a:t> covariance).  Due to the similarity between these two analyses and the limited IMS variance in our high-IMS sample, all reported results are without controlling for IMS.  Nonetheless, any differences that emerged between these two analyses are indicated in Table 1.</a:t>
            </a:r>
          </a:p>
        </p:txBody>
      </p:sp>
      <p:sp>
        <p:nvSpPr>
          <p:cNvPr id="4" name="Slide Number Placeholder 3"/>
          <p:cNvSpPr>
            <a:spLocks noGrp="1"/>
          </p:cNvSpPr>
          <p:nvPr>
            <p:ph type="sldNum" sz="quarter" idx="10"/>
          </p:nvPr>
        </p:nvSpPr>
        <p:spPr/>
        <p:txBody>
          <a:bodyPr/>
          <a:lstStyle/>
          <a:p>
            <a:fld id="{9E373014-D801-4411-B451-8BC3AD162B8D}" type="slidenum">
              <a:rPr lang="en-US" smtClean="0"/>
              <a:t>31</a:t>
            </a:fld>
            <a:endParaRPr lang="en-US"/>
          </a:p>
        </p:txBody>
      </p:sp>
    </p:spTree>
    <p:extLst>
      <p:ext uri="{BB962C8B-B14F-4D97-AF65-F5344CB8AC3E}">
        <p14:creationId xmlns:p14="http://schemas.microsoft.com/office/powerpoint/2010/main" val="602908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In summary, I found overall reduced communication between regions supporting affect regulation and social cognition during a task that involved forming impressions of people varying in status and race.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rial"/>
                <a:cs typeface="Arial"/>
              </a:rPr>
              <a:t>But</a:t>
            </a:r>
            <a:r>
              <a:rPr lang="en-US" baseline="0" dirty="0">
                <a:latin typeface="Arial"/>
                <a:cs typeface="Arial"/>
              </a:rPr>
              <a:t> what this might mean for social evaluations?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(CLICK)  This disruption may be due to race-related discomfort* that is frequently reported by externally motivated people and that contributes to their poorer ability to regulate their own prejudice in interracial interactions.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rial"/>
                <a:cs typeface="Arial"/>
              </a:rPr>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in previous work reporting multivariate analyses, response patterns differed from those we observed in our original region of interest analyses. Nonetheless, we note that the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region detected in the present PLS analysis overlaps partially with the VMPFC region I discussed in the first analysis. As a reminder, we found that EMS was associated with the neural responses to status in this region.  The brain–behavior correlations from the previous slide are consistent with this picture (i.e., indicating numerically larger decreases in </a:t>
            </a:r>
            <a:r>
              <a:rPr lang="en-US" sz="1200" b="0" i="0" u="none" strike="noStrike" kern="1200" baseline="0" dirty="0" err="1">
                <a:solidFill>
                  <a:schemeClr val="tx1"/>
                </a:solidFill>
                <a:latin typeface="+mn-lt"/>
                <a:ea typeface="+mn-ea"/>
                <a:cs typeface="+mn-cs"/>
              </a:rPr>
              <a:t>coactivation</a:t>
            </a:r>
            <a:r>
              <a:rPr lang="en-US" sz="1200" b="0" i="0" u="none" strike="noStrike" kern="1200" baseline="0" dirty="0">
                <a:solidFill>
                  <a:schemeClr val="tx1"/>
                </a:solidFill>
                <a:latin typeface="+mn-lt"/>
                <a:ea typeface="+mn-ea"/>
                <a:cs typeface="+mn-cs"/>
              </a:rPr>
              <a:t> in the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for high-status than for low-status targets). Together, these findings suggest that external motivation may be associated with changes in both the participant’s overall approach to the task and the participant’s sensitivity to target attributes within the task (i.e., status level). Based on the partial anatomical overlap between the findings from these two complementary analyses, it will be important to more closely examine the degree to which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may play a unique role in supporting both task-general and target-specific effects of motivation.</a:t>
            </a: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rial"/>
                <a:cs typeface="Arial"/>
              </a:rPr>
              <a:t>*Supplemental analysis of a separate task failed to show a negative relationship between EMS and overall co-activation</a:t>
            </a:r>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32</a:t>
            </a:fld>
            <a:endParaRPr lang="en-US"/>
          </a:p>
        </p:txBody>
      </p:sp>
    </p:spTree>
    <p:extLst>
      <p:ext uri="{BB962C8B-B14F-4D97-AF65-F5344CB8AC3E}">
        <p14:creationId xmlns:p14="http://schemas.microsoft.com/office/powerpoint/2010/main" val="3803262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Stepping back now to consider findings from both fMRI analyses I presented, I want to highlight how the multiple analysis approaches I used complement one another.</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(CLICK) The univariate analysis I presented first showed that external motivation to respond without racial prejudice was tied to a task-specific reversal of evaluative responses to high SES that are typically observed in neuroimaging work.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(CLICK) In the multivariate PLS analysis I just showed you, EMS was associated with a task-general disruption in regions involved in social cognitive control, something that univariate analyses are not able to reveal.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a:latin typeface="Arial"/>
                <a:cs typeface="Arial"/>
              </a:rPr>
              <a:t>*  Taken together, these results suggest that external motivation to respond without racial prejudice may predict both task-general and task-specific responses to perceived status when race is salient. It will be important to consider both effects in future research on external motivation in interracial interactions.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rial"/>
                <a:cs typeface="Arial"/>
              </a:rPr>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As in previous work reporting multivariate analyses, response patterns differed from those we observed in our original region of interest analyses. Nonetheless, we note that the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region detected in the present PLS analysis overlaps partially with the VMPFC region I discussed in the first analysis. As a reminder, we found that EMS was associated with the neural responses to status in this region.  The brain–behavior correlations from the previous slide are consistent with this picture (i.e., indicating numerically larger decreases in </a:t>
            </a:r>
            <a:r>
              <a:rPr lang="en-US" sz="1200" b="0" i="0" u="none" strike="noStrike" kern="1200" baseline="0" dirty="0" err="1">
                <a:solidFill>
                  <a:schemeClr val="tx1"/>
                </a:solidFill>
                <a:latin typeface="+mn-lt"/>
                <a:ea typeface="+mn-ea"/>
                <a:cs typeface="+mn-cs"/>
              </a:rPr>
              <a:t>coactivation</a:t>
            </a:r>
            <a:r>
              <a:rPr lang="en-US" sz="1200" b="0" i="0" u="none" strike="noStrike" kern="1200" baseline="0" dirty="0">
                <a:solidFill>
                  <a:schemeClr val="tx1"/>
                </a:solidFill>
                <a:latin typeface="+mn-lt"/>
                <a:ea typeface="+mn-ea"/>
                <a:cs typeface="+mn-cs"/>
              </a:rPr>
              <a:t> in the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for high-status than for low-status targets). Together, these findings suggest that external motivation may be associated with changes in both the participant’s overall approach to the task and the participant’s sensitivity to target attributes within the task (i.e., status level). Based on the partial anatomical overlap between the findings from these two complementary analyses, it will be important to more closely examine the degree to which </a:t>
            </a:r>
            <a:r>
              <a:rPr lang="en-US" sz="1200" b="0" i="0" u="none" strike="noStrike" kern="1200" baseline="0" dirty="0" err="1">
                <a:solidFill>
                  <a:schemeClr val="tx1"/>
                </a:solidFill>
                <a:latin typeface="+mn-lt"/>
                <a:ea typeface="+mn-ea"/>
                <a:cs typeface="+mn-cs"/>
              </a:rPr>
              <a:t>rACC</a:t>
            </a:r>
            <a:r>
              <a:rPr lang="en-US" sz="1200" b="0" i="0" u="none" strike="noStrike" kern="1200" baseline="0" dirty="0">
                <a:solidFill>
                  <a:schemeClr val="tx1"/>
                </a:solidFill>
                <a:latin typeface="+mn-lt"/>
                <a:ea typeface="+mn-ea"/>
                <a:cs typeface="+mn-cs"/>
              </a:rPr>
              <a:t> may play a unique role in supporting both task-general and target-specific effects of motivation.</a:t>
            </a: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latin typeface="Arial"/>
                <a:cs typeface="Arial"/>
              </a:rPr>
              <a:t>*Supplemental analysis of a separate task failed to show a negative relationship between EMS and overall co-activation</a:t>
            </a:r>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33</a:t>
            </a:fld>
            <a:endParaRPr lang="en-US"/>
          </a:p>
        </p:txBody>
      </p:sp>
    </p:spTree>
    <p:extLst>
      <p:ext uri="{BB962C8B-B14F-4D97-AF65-F5344CB8AC3E}">
        <p14:creationId xmlns:p14="http://schemas.microsoft.com/office/powerpoint/2010/main" val="3109039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Since I ran this impression formation study a couple of years ago, I have continued to ask [READ TITLE].</a:t>
            </a:r>
          </a:p>
          <a:p>
            <a:r>
              <a:rPr lang="en-US" sz="1200" kern="1200" baseline="0" dirty="0">
                <a:solidFill>
                  <a:schemeClr val="tx1"/>
                </a:solidFill>
                <a:effectLst/>
                <a:latin typeface="+mn-lt"/>
                <a:ea typeface="+mn-ea"/>
                <a:cs typeface="+mn-cs"/>
              </a:rPr>
              <a:t>(CLICK) For starters, research suggests that racialized people are good at figuring out if White people’s motivations to respond without prejudice are external or internal.</a:t>
            </a:r>
          </a:p>
          <a:p>
            <a:r>
              <a:rPr lang="en-US" sz="1200" kern="1200" baseline="0" dirty="0">
                <a:solidFill>
                  <a:schemeClr val="tx1"/>
                </a:solidFill>
                <a:effectLst/>
                <a:latin typeface="+mn-lt"/>
                <a:ea typeface="+mn-ea"/>
                <a:cs typeface="+mn-cs"/>
              </a:rPr>
              <a:t>* In cases where it’s apparent that the White person’s avoidance of racism is externally motivated (i.e., that it’s not sincere), the racialized people who interact with that White person may feel the pressure to code switch. Code switching refers to the process of altering how one speaks or acts depending on the context.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The term was popularized a few years ago by comedic duo Key and Peele.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(CLICK) However, behind their comedy is the unpleasant reality for racialized people who can feel pressured to change how they act or speak in a way that does not feel authentic when they are in white-dominated settings. In this country, white-dominated spaces are nearly everywhere, meaning that this is a burden and chronic stressor for many people of color.</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CD96F1-C41F-5F41-ACDE-802BC53F10EE}" type="slidenum">
              <a:rPr lang="en-US" smtClean="0"/>
              <a:t>34</a:t>
            </a:fld>
            <a:endParaRPr lang="en-US"/>
          </a:p>
        </p:txBody>
      </p:sp>
    </p:spTree>
    <p:extLst>
      <p:ext uri="{BB962C8B-B14F-4D97-AF65-F5344CB8AC3E}">
        <p14:creationId xmlns:p14="http://schemas.microsoft.com/office/powerpoint/2010/main" val="3931655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A PhD student I have been mentoring is exploring how doubts about the motives of White people can trigger stereotype threat and prompt racialized people to engage in code switching.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We currently have a theory piece on this work under review.</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In a future experiment, we plan to use fMRI to test how the effects of stereotype threat on mentalizing prior to and during interracial contact may depend on the frequency with which one engages in code switching.</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Although it is just getting started, this line of work has the potential to inform interventions that ease the burdens of code switching on racialized people and thus promote more inclusive organizations.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Building on the literature on racial inequities in stress and health more broadly, I am interested in pursuing the implications of this work for the mental and physical well-being of racialized people. </a:t>
            </a:r>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35</a:t>
            </a:fld>
            <a:endParaRPr lang="en-US"/>
          </a:p>
        </p:txBody>
      </p:sp>
    </p:spTree>
    <p:extLst>
      <p:ext uri="{BB962C8B-B14F-4D97-AF65-F5344CB8AC3E}">
        <p14:creationId xmlns:p14="http://schemas.microsoft.com/office/powerpoint/2010/main" val="827898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Extending my social neuroscience approach to consider how status intersects with other social identities, I have recently done some work on how one’s gender shapes spontaneous evaluative responses to perceived status. This work is motivated by </a:t>
            </a:r>
            <a:r>
              <a:rPr lang="en-US" sz="1200" kern="1200" baseline="0" dirty="0">
                <a:solidFill>
                  <a:schemeClr val="tx1"/>
                </a:solidFill>
                <a:effectLst/>
                <a:latin typeface="+mn-lt"/>
                <a:ea typeface="+mn-ea"/>
                <a:cs typeface="+mn-cs"/>
              </a:rPr>
              <a:t>the literature on social determinants of gender differences. </a:t>
            </a:r>
          </a:p>
          <a:p>
            <a:r>
              <a:rPr lang="en-US" sz="1200" kern="1200" baseline="0" dirty="0">
                <a:solidFill>
                  <a:schemeClr val="tx1"/>
                </a:solidFill>
                <a:effectLst/>
                <a:latin typeface="+mn-lt"/>
                <a:ea typeface="+mn-ea"/>
                <a:cs typeface="+mn-cs"/>
              </a:rPr>
              <a:t>(CLICK) For example, gender roles theory and the precarious manhood hypothesis both predict that status acquisition is important to masculine roles and identity, which may enhance men’s positive associations with high status in many contexts. In two studies, I found evidence that supports this prediction.</a:t>
            </a:r>
            <a:endParaRPr lang="en-US" dirty="0"/>
          </a:p>
          <a:p>
            <a:r>
              <a:rPr lang="en-US" dirty="0"/>
              <a:t>(CLICK) In a registered report based on a national sample from Project Implicit, I found that men showed greater pro-rich/anti-poor bias than did women. </a:t>
            </a:r>
          </a:p>
          <a:p>
            <a:r>
              <a:rPr lang="en-US" dirty="0"/>
              <a:t>(CLICK) Consistent with this report, I also found that men show greater neural sensitivity to status. I’m going to take a moment to go over some of the findings from this fMRI study.</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CD96F1-C41F-5F41-ACDE-802BC53F10EE}" type="slidenum">
              <a:rPr lang="en-US" smtClean="0"/>
              <a:t>36</a:t>
            </a:fld>
            <a:endParaRPr lang="en-US"/>
          </a:p>
        </p:txBody>
      </p:sp>
    </p:spTree>
    <p:extLst>
      <p:ext uri="{BB962C8B-B14F-4D97-AF65-F5344CB8AC3E}">
        <p14:creationId xmlns:p14="http://schemas.microsoft.com/office/powerpoint/2010/main" val="2317071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procedure for this study was very similar to the one I presented for the last impression formation study. Each trial consisted of a woman or a man framed by a colored background, which was indicative of their socioeconomic status.  </a:t>
            </a:r>
          </a:p>
          <a:p>
            <a:r>
              <a:rPr lang="en-US" baseline="0" dirty="0"/>
              <a:t>* Just like for the last study, participants quickly formed an impression of each person, pressing one key with each index finger to indicate that they had formed their impression.</a:t>
            </a:r>
          </a:p>
        </p:txBody>
      </p:sp>
      <p:sp>
        <p:nvSpPr>
          <p:cNvPr id="4" name="Slide Number Placeholder 3"/>
          <p:cNvSpPr>
            <a:spLocks noGrp="1"/>
          </p:cNvSpPr>
          <p:nvPr>
            <p:ph type="sldNum" sz="quarter" idx="10"/>
          </p:nvPr>
        </p:nvSpPr>
        <p:spPr/>
        <p:txBody>
          <a:bodyPr/>
          <a:lstStyle/>
          <a:p>
            <a:fld id="{8DCD96F1-C41F-5F41-ACDE-802BC53F10EE}" type="slidenum">
              <a:rPr lang="en-US" smtClean="0"/>
              <a:t>37</a:t>
            </a:fld>
            <a:endParaRPr lang="en-US"/>
          </a:p>
        </p:txBody>
      </p:sp>
    </p:spTree>
    <p:extLst>
      <p:ext uri="{BB962C8B-B14F-4D97-AF65-F5344CB8AC3E}">
        <p14:creationId xmlns:p14="http://schemas.microsoft.com/office/powerpoint/2010/main" val="3167021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study</a:t>
            </a:r>
            <a:r>
              <a:rPr lang="en-US" baseline="0" dirty="0"/>
              <a:t>, we recruited 28 White women and 38 White men between 18 and 35 years old from the Chicago area. </a:t>
            </a:r>
          </a:p>
          <a:p>
            <a:r>
              <a:rPr lang="en-US" baseline="0" dirty="0"/>
              <a:t>(CLICK) Just like in the last study, these participants were high in subjective status. Although men (plotted in White) appear to be slightly higher in subjective status than women (plotted in gray), this difference was not significant. </a:t>
            </a:r>
          </a:p>
          <a:p>
            <a:r>
              <a:rPr lang="en-US" baseline="0" dirty="0"/>
              <a:t>(CLICK) In this study, I looked at the relationship between participant gender and average responses to the perceived gender and status of faces in the VMPFC and ventral striatum, which reflect value and reward.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women trended lower in subjective status (</a:t>
            </a:r>
            <a:r>
              <a:rPr lang="en-US" sz="1200" i="1" kern="1200" dirty="0">
                <a:solidFill>
                  <a:schemeClr val="tx1"/>
                </a:solidFill>
                <a:effectLst/>
                <a:latin typeface="+mn-lt"/>
                <a:ea typeface="+mn-ea"/>
                <a:cs typeface="+mn-cs"/>
              </a:rPr>
              <a:t>M </a:t>
            </a:r>
            <a:r>
              <a:rPr lang="en-US" sz="1200" kern="1200" dirty="0">
                <a:solidFill>
                  <a:schemeClr val="tx1"/>
                </a:solidFill>
                <a:effectLst/>
                <a:latin typeface="+mn-lt"/>
                <a:ea typeface="+mn-ea"/>
                <a:cs typeface="+mn-cs"/>
              </a:rPr>
              <a:t>= 6.571, </a:t>
            </a:r>
            <a:r>
              <a:rPr lang="en-US" sz="1200" i="1" kern="1200" dirty="0">
                <a:solidFill>
                  <a:schemeClr val="tx1"/>
                </a:solidFill>
                <a:effectLst/>
                <a:latin typeface="+mn-lt"/>
                <a:ea typeface="+mn-ea"/>
                <a:cs typeface="+mn-cs"/>
              </a:rPr>
              <a:t>SD </a:t>
            </a:r>
            <a:r>
              <a:rPr lang="en-US" sz="1200" kern="1200" dirty="0">
                <a:solidFill>
                  <a:schemeClr val="tx1"/>
                </a:solidFill>
                <a:effectLst/>
                <a:latin typeface="+mn-lt"/>
                <a:ea typeface="+mn-ea"/>
                <a:cs typeface="+mn-cs"/>
              </a:rPr>
              <a:t>= 1.665) than men (</a:t>
            </a:r>
            <a:r>
              <a:rPr lang="en-US" sz="1200" i="1" kern="1200" dirty="0">
                <a:solidFill>
                  <a:schemeClr val="tx1"/>
                </a:solidFill>
                <a:effectLst/>
                <a:latin typeface="+mn-lt"/>
                <a:ea typeface="+mn-ea"/>
                <a:cs typeface="+mn-cs"/>
              </a:rPr>
              <a:t>M </a:t>
            </a:r>
            <a:r>
              <a:rPr lang="en-US" sz="1200" kern="1200" dirty="0">
                <a:solidFill>
                  <a:schemeClr val="tx1"/>
                </a:solidFill>
                <a:effectLst/>
                <a:latin typeface="+mn-lt"/>
                <a:ea typeface="+mn-ea"/>
                <a:cs typeface="+mn-cs"/>
              </a:rPr>
              <a:t>= 7.257, </a:t>
            </a:r>
            <a:r>
              <a:rPr lang="en-US" sz="1200" i="1" kern="1200" dirty="0">
                <a:solidFill>
                  <a:schemeClr val="tx1"/>
                </a:solidFill>
                <a:effectLst/>
                <a:latin typeface="+mn-lt"/>
                <a:ea typeface="+mn-ea"/>
                <a:cs typeface="+mn-cs"/>
              </a:rPr>
              <a:t>SD </a:t>
            </a:r>
            <a:r>
              <a:rPr lang="en-US" sz="1200" kern="1200" dirty="0">
                <a:solidFill>
                  <a:schemeClr val="tx1"/>
                </a:solidFill>
                <a:effectLst/>
                <a:latin typeface="+mn-lt"/>
                <a:ea typeface="+mn-ea"/>
                <a:cs typeface="+mn-cs"/>
              </a:rPr>
              <a:t>= 1.482), this difference was non-significant, </a:t>
            </a:r>
            <a:r>
              <a:rPr lang="en-US" sz="1200" i="1" kern="1200" dirty="0" err="1">
                <a:solidFill>
                  <a:schemeClr val="tx1"/>
                </a:solidFill>
                <a:effectLst/>
                <a:latin typeface="+mn-lt"/>
                <a:ea typeface="+mn-ea"/>
                <a:cs typeface="+mn-cs"/>
              </a:rPr>
              <a:t>t</a:t>
            </a:r>
            <a:r>
              <a:rPr lang="en-US" sz="1200" i="1" kern="1200" baseline="-25000" dirty="0" err="1">
                <a:solidFill>
                  <a:schemeClr val="tx1"/>
                </a:solidFill>
                <a:effectLst/>
                <a:latin typeface="+mn-lt"/>
                <a:ea typeface="+mn-ea"/>
                <a:cs typeface="+mn-cs"/>
              </a:rPr>
              <a:t>Welch</a:t>
            </a:r>
            <a:r>
              <a:rPr lang="en-US" sz="1200" kern="1200" dirty="0">
                <a:solidFill>
                  <a:schemeClr val="tx1"/>
                </a:solidFill>
                <a:effectLst/>
                <a:latin typeface="+mn-lt"/>
                <a:ea typeface="+mn-ea"/>
                <a:cs typeface="+mn-cs"/>
              </a:rPr>
              <a:t>(56.489) = -1.387, </a:t>
            </a:r>
            <a:r>
              <a:rPr lang="en-US" sz="1200" i="1" kern="1200" dirty="0">
                <a:solidFill>
                  <a:schemeClr val="tx1"/>
                </a:solidFill>
                <a:effectLst/>
                <a:latin typeface="+mn-lt"/>
                <a:ea typeface="+mn-ea"/>
                <a:cs typeface="+mn-cs"/>
              </a:rPr>
              <a:t>p = </a:t>
            </a:r>
            <a:r>
              <a:rPr lang="en-US" sz="1200" kern="1200" dirty="0">
                <a:solidFill>
                  <a:schemeClr val="tx1"/>
                </a:solidFill>
                <a:effectLst/>
                <a:latin typeface="+mn-lt"/>
                <a:ea typeface="+mn-ea"/>
                <a:cs typeface="+mn-cs"/>
              </a:rPr>
              <a:t>.171 (see Figure SF1). A chi-square test also indicated that the representation of women and men across the different levels of subjective status was not significantly different,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 .66.</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38</a:t>
            </a:fld>
            <a:endParaRPr lang="en-US"/>
          </a:p>
        </p:txBody>
      </p:sp>
    </p:spTree>
    <p:extLst>
      <p:ext uri="{BB962C8B-B14F-4D97-AF65-F5344CB8AC3E}">
        <p14:creationId xmlns:p14="http://schemas.microsoft.com/office/powerpoint/2010/main" val="2320154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Region of interest analyses revealed that… (READ TITLE)</a:t>
            </a:r>
          </a:p>
          <a:p>
            <a:r>
              <a:rPr lang="en-US" baseline="0" dirty="0"/>
              <a:t>* Looking first at the VMPFC results, (EXPLAIN AXES—collapsed across target gender).</a:t>
            </a:r>
          </a:p>
          <a:p>
            <a:pPr marL="0" indent="0">
              <a:buFont typeface="Arial" panose="020B0604020202020204" pitchFamily="34" charset="0"/>
              <a:buNone/>
            </a:pPr>
            <a:r>
              <a:rPr lang="en-US" baseline="0" dirty="0"/>
              <a:t>* You can see that men showed a greater response to high status compared to low status.</a:t>
            </a:r>
          </a:p>
          <a:p>
            <a:pPr marL="0" indent="0">
              <a:buFont typeface="Arial" panose="020B0604020202020204" pitchFamily="34" charset="0"/>
              <a:buNone/>
            </a:pPr>
            <a:r>
              <a:rPr lang="en-US" baseline="0" dirty="0"/>
              <a:t>(CLICK) Women appeared to show the opposite status effect, but this difference was non-significant.</a:t>
            </a:r>
          </a:p>
          <a:p>
            <a:pPr marL="0" indent="0">
              <a:buFont typeface="Arial" panose="020B0604020202020204" pitchFamily="34" charset="0"/>
              <a:buNone/>
            </a:pPr>
            <a:r>
              <a:rPr lang="en-US" baseline="0" dirty="0"/>
              <a:t>(CLICK) In the ventral striatum, you can see a similar pattern.</a:t>
            </a:r>
          </a:p>
          <a:p>
            <a:pPr marL="0" indent="0">
              <a:buFont typeface="Arial" panose="020B0604020202020204" pitchFamily="34" charset="0"/>
              <a:buNone/>
            </a:pPr>
            <a:r>
              <a:rPr lang="en-US" baseline="0" dirty="0"/>
              <a:t>* So these results suggest that men may be valuing high status more positively than women (consistent with my IAT findings). On the other hand women may evaluate low status more positively than men.</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Although these gender differences within the regions of interest are interesting, I went a step further to see if women and men </a:t>
            </a:r>
            <a:r>
              <a:rPr lang="en-US" dirty="0"/>
              <a:t>fundamentally differed in how they recruited whole-brain networks to evaluate high status assuming a similar level of pro-high-status bias in the VMPFC</a:t>
            </a:r>
            <a:r>
              <a:rPr lang="en-US" baseline="0" dirty="0"/>
              <a:t>. </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39</a:t>
            </a:fld>
            <a:endParaRPr lang="en-US"/>
          </a:p>
        </p:txBody>
      </p:sp>
    </p:spTree>
    <p:extLst>
      <p:ext uri="{BB962C8B-B14F-4D97-AF65-F5344CB8AC3E}">
        <p14:creationId xmlns:p14="http://schemas.microsoft.com/office/powerpoint/2010/main" val="3481288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Before I go any farther, I want to take a moment to define what I mean by status, because people can define it in many ways.</a:t>
            </a:r>
            <a:endParaRPr lang="en-US" dirty="0"/>
          </a:p>
          <a:p>
            <a:r>
              <a:rPr lang="en-US" dirty="0"/>
              <a:t>(CLICK) I define status as…</a:t>
            </a:r>
          </a:p>
          <a:p>
            <a:r>
              <a:rPr lang="en-US" dirty="0"/>
              <a:t>* You’ll notice that here I’m not necessarily tying status to a particular dimension like income or education.</a:t>
            </a:r>
          </a:p>
          <a:p>
            <a:r>
              <a:rPr lang="en-US" baseline="0" dirty="0"/>
              <a:t>(CLICK) Certainly, there is the tradition in neuroscience of focusing on socioeconomic status, which is a composite of income, education, and occupation. However, there are other ways we can rank people that meaningfully shape social interactions and health.</a:t>
            </a:r>
          </a:p>
          <a:p>
            <a:r>
              <a:rPr lang="en-US" baseline="0" dirty="0"/>
              <a:t>* Some other potentially relevant but underexplored dimensions of social rank include… (CLICK AND DESCRIBE) </a:t>
            </a:r>
          </a:p>
          <a:p>
            <a:r>
              <a:rPr lang="en-US" baseline="0" dirty="0"/>
              <a:t>* Depending on the context, one or more of these dimensions may serve as the primary basis for social hierarchy, and the health consequences of being high or low in status on each of these dimensions may not always be the same.</a:t>
            </a:r>
          </a:p>
          <a:p>
            <a:r>
              <a:rPr lang="en-US" baseline="0" dirty="0"/>
              <a:t>* For example, some research suggests that education may be more strongly associated with risk factors for cardiovascular disease, but family income may have a greater influence on brain development.</a:t>
            </a:r>
          </a:p>
          <a:p>
            <a:r>
              <a:rPr lang="en-US" baseline="0" dirty="0"/>
              <a:t>****************************************************************************</a:t>
            </a:r>
          </a:p>
          <a:p>
            <a:r>
              <a:rPr lang="en-US" dirty="0"/>
              <a:t>Education matters more than income for CVD: </a:t>
            </a:r>
          </a:p>
          <a:p>
            <a:r>
              <a:rPr lang="en-US" dirty="0" err="1"/>
              <a:t>Winkleby</a:t>
            </a:r>
            <a:r>
              <a:rPr lang="en-US" dirty="0"/>
              <a:t>, M. A., </a:t>
            </a:r>
            <a:r>
              <a:rPr lang="en-US" dirty="0" err="1"/>
              <a:t>Jatulis</a:t>
            </a:r>
            <a:r>
              <a:rPr lang="en-US" dirty="0"/>
              <a:t>, D. E., Frank, E., &amp; </a:t>
            </a:r>
            <a:r>
              <a:rPr lang="en-US" dirty="0" err="1"/>
              <a:t>Fortmann</a:t>
            </a:r>
            <a:r>
              <a:rPr lang="en-US" dirty="0"/>
              <a:t>, S. P. (1992). Socioeconomic status and health: how education, income, and occupation contribute to risk factors for cardiovascular disease. </a:t>
            </a:r>
            <a:r>
              <a:rPr lang="en-US" i="1" dirty="0"/>
              <a:t>American journal of public health</a:t>
            </a:r>
            <a:r>
              <a:rPr lang="en-US" dirty="0"/>
              <a:t>, </a:t>
            </a:r>
            <a:r>
              <a:rPr lang="en-US" i="1" dirty="0"/>
              <a:t>82</a:t>
            </a:r>
            <a:r>
              <a:rPr lang="en-US" dirty="0"/>
              <a:t>(6), 816-820.</a:t>
            </a:r>
          </a:p>
          <a:p>
            <a:endParaRPr lang="en-US" dirty="0"/>
          </a:p>
          <a:p>
            <a:r>
              <a:rPr lang="en-US" baseline="0" dirty="0"/>
              <a:t>Income matters more than education for cortical surface area, which mediated certain neurocognitive abilities: </a:t>
            </a:r>
          </a:p>
          <a:p>
            <a:r>
              <a:rPr lang="en-US" dirty="0"/>
              <a:t>Noble, K. G., Houston, S. M., Brito, N. H., Bartsch, H., Kan, E., </a:t>
            </a:r>
            <a:r>
              <a:rPr lang="en-US" dirty="0" err="1"/>
              <a:t>Kuperman</a:t>
            </a:r>
            <a:r>
              <a:rPr lang="en-US" dirty="0"/>
              <a:t>, J. M., ... &amp; </a:t>
            </a:r>
            <a:r>
              <a:rPr lang="en-US" dirty="0" err="1"/>
              <a:t>Schork</a:t>
            </a:r>
            <a:r>
              <a:rPr lang="en-US" dirty="0"/>
              <a:t>, N. J. (2015). Family income, parental education and brain structure in children and adolescents. </a:t>
            </a:r>
            <a:r>
              <a:rPr lang="en-US" i="1" dirty="0"/>
              <a:t>Nature neuroscience</a:t>
            </a:r>
            <a:r>
              <a:rPr lang="en-US" dirty="0"/>
              <a:t>, </a:t>
            </a:r>
            <a:r>
              <a:rPr lang="en-US" i="1" dirty="0"/>
              <a:t>18</a:t>
            </a:r>
            <a:r>
              <a:rPr lang="en-US" dirty="0"/>
              <a:t>(5), 773-778.</a:t>
            </a:r>
            <a:endParaRPr lang="en-US" baseline="0" dirty="0"/>
          </a:p>
        </p:txBody>
      </p:sp>
      <p:sp>
        <p:nvSpPr>
          <p:cNvPr id="4" name="Slide Number Placeholder 3"/>
          <p:cNvSpPr>
            <a:spLocks noGrp="1"/>
          </p:cNvSpPr>
          <p:nvPr>
            <p:ph type="sldNum" sz="quarter" idx="10"/>
          </p:nvPr>
        </p:nvSpPr>
        <p:spPr/>
        <p:txBody>
          <a:bodyPr/>
          <a:lstStyle/>
          <a:p>
            <a:fld id="{8DCD96F1-C41F-5F41-ACDE-802BC53F10EE}" type="slidenum">
              <a:rPr lang="en-US" smtClean="0"/>
              <a:t>4</a:t>
            </a:fld>
            <a:endParaRPr lang="en-US"/>
          </a:p>
        </p:txBody>
      </p:sp>
    </p:spTree>
    <p:extLst>
      <p:ext uri="{BB962C8B-B14F-4D97-AF65-F5344CB8AC3E}">
        <p14:creationId xmlns:p14="http://schemas.microsoft.com/office/powerpoint/2010/main" val="1798380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Using a variant of PLS known as seed PLS, I looked at how whole-brain co-activation patterns to status increased or decreased depending on the magnitude of the pro-high-status effect participants showed in the VMPFC.</a:t>
            </a:r>
          </a:p>
          <a:p>
            <a:r>
              <a:rPr lang="en-US" baseline="0" dirty="0"/>
              <a:t>* Results showed (READ TITLE).</a:t>
            </a:r>
          </a:p>
          <a:p>
            <a:r>
              <a:rPr lang="en-US" baseline="0" dirty="0"/>
              <a:t>* This effect did not vary by participant gender or perceived gender, suggesting that both women and men can recruit a similar set of brain regions when forming evaluations of high-status people if they are showing a pro-high-status bias in the VMPFC.</a:t>
            </a:r>
          </a:p>
        </p:txBody>
      </p:sp>
      <p:sp>
        <p:nvSpPr>
          <p:cNvPr id="4" name="Slide Number Placeholder 3"/>
          <p:cNvSpPr>
            <a:spLocks noGrp="1"/>
          </p:cNvSpPr>
          <p:nvPr>
            <p:ph type="sldNum" sz="quarter" idx="10"/>
          </p:nvPr>
        </p:nvSpPr>
        <p:spPr/>
        <p:txBody>
          <a:bodyPr/>
          <a:lstStyle/>
          <a:p>
            <a:fld id="{8DCD96F1-C41F-5F41-ACDE-802BC53F10EE}" type="slidenum">
              <a:rPr lang="en-US" smtClean="0"/>
              <a:t>40</a:t>
            </a:fld>
            <a:endParaRPr lang="en-US"/>
          </a:p>
        </p:txBody>
      </p:sp>
    </p:spTree>
    <p:extLst>
      <p:ext uri="{BB962C8B-B14F-4D97-AF65-F5344CB8AC3E}">
        <p14:creationId xmlns:p14="http://schemas.microsoft.com/office/powerpoint/2010/main" val="367650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Taken together, the findings from this fMRI study on gender differences in status-based evaluation suggest that, at least in this sample, men compared to women showed more evidence of spontaneous positive evaluations of high status when forming impressions.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(CLICK) This effect is consistent with work on the social determinants of gender, which argues that men are socialized through gender roles and cultural notions of masculinity to value high status positively.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(CLICK) Additionally, these findings also put an important constraint on generalizations from mate selection theory arguing that women highly value status.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(CLICK) One final takeaway here is that women and men did not fundamentally differ in how they recruit whole-brain networks to evaluate high status.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To the extent that they showed similar VMPFC responses to high status versus low status, both women and men recruited a similar set of brain regions to evaluate status during impression formation.</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41</a:t>
            </a:fld>
            <a:endParaRPr lang="en-US"/>
          </a:p>
        </p:txBody>
      </p:sp>
    </p:spTree>
    <p:extLst>
      <p:ext uri="{BB962C8B-B14F-4D97-AF65-F5344CB8AC3E}">
        <p14:creationId xmlns:p14="http://schemas.microsoft.com/office/powerpoint/2010/main" val="1933833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At this point, I’m going to transition to the second part of my talk. Having covered some of my social neuroscience work on the consequences of perceived social status for the way we evaluate people, I’m now</a:t>
            </a:r>
            <a:r>
              <a:rPr lang="en-US" baseline="0" dirty="0"/>
              <a:t> going to focus on some of my recent health neuroscience work that looks at how neural responses to self-relevance and valence can predict the effectiveness of health messaging that promotes physical activity.</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In this health neuroscience part of my talk, I will be moving away from social status to focus on the neural representation of self-relevance and valence.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 want to share this work because it provides a good example of how I use the brain-as-predictor approach, which I plan to use more frequently in other work going forward. After covering this study on health messaging, I will take some time to discuss applications of this approach to ongoing and future studies that focus more directly on social status and health disparities.</a:t>
            </a:r>
          </a:p>
        </p:txBody>
      </p:sp>
      <p:sp>
        <p:nvSpPr>
          <p:cNvPr id="4" name="Slide Number Placeholder 3"/>
          <p:cNvSpPr>
            <a:spLocks noGrp="1"/>
          </p:cNvSpPr>
          <p:nvPr>
            <p:ph type="sldNum" sz="quarter" idx="10"/>
          </p:nvPr>
        </p:nvSpPr>
        <p:spPr/>
        <p:txBody>
          <a:bodyPr/>
          <a:lstStyle/>
          <a:p>
            <a:fld id="{8DCD96F1-C41F-5F41-ACDE-802BC53F10EE}" type="slidenum">
              <a:rPr lang="en-US" smtClean="0"/>
              <a:t>42</a:t>
            </a:fld>
            <a:endParaRPr lang="en-US"/>
          </a:p>
        </p:txBody>
      </p:sp>
    </p:spTree>
    <p:extLst>
      <p:ext uri="{BB962C8B-B14F-4D97-AF65-F5344CB8AC3E}">
        <p14:creationId xmlns:p14="http://schemas.microsoft.com/office/powerpoint/2010/main" val="17060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I mentioned a moment ago, this next study focuses on how the brain represents self-relevance and valence.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Specifically, I wanted to find a data-driven way to leverage the latent differences between how the brain processes these dimensions.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From a theoretical perspective, it would be informative if there were a way to identify patterns of neural activity that meaningfully differentiate self-relevance and valence, especially in light of existing machine-learning work that suggests this can be difficult.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From an applied perspective, identifiable neural patterns of self-relevance and valence would be the first step toward using these patterns to predict real-world outcomes.</a:t>
            </a:r>
          </a:p>
          <a:p>
            <a:r>
              <a:rPr lang="en-US" sz="1200" kern="1200" dirty="0">
                <a:solidFill>
                  <a:schemeClr val="tx1"/>
                </a:solidFill>
                <a:effectLst/>
                <a:latin typeface="+mn-lt"/>
                <a:ea typeface="+mn-ea"/>
                <a:cs typeface="+mn-cs"/>
              </a:rPr>
              <a:t>* For example, people’s receptivity and adherence to health messages may depend on whether their brains’ responses to those messages reflects a pattern typical of self-relevance but not valence or vice versa.</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This is particularly important when it comes to measuring the effectiveness of messages because perceptions of message relevance </a:t>
            </a:r>
            <a:r>
              <a:rPr lang="en-US" sz="1200" b="0" i="0" u="none" strike="noStrike" kern="1200" dirty="0">
                <a:solidFill>
                  <a:schemeClr val="tx1"/>
                </a:solidFill>
                <a:effectLst/>
                <a:latin typeface="+mn-lt"/>
                <a:ea typeface="+mn-ea"/>
                <a:cs typeface="+mn-cs"/>
                <a:hlinkClick r:id="rId3"/>
              </a:rPr>
              <a:t>(Doré et al., 2019)</a:t>
            </a:r>
            <a:r>
              <a:rPr lang="en-US" sz="1200" b="0" i="0" u="none" strike="noStrike" kern="1200" dirty="0">
                <a:solidFill>
                  <a:schemeClr val="tx1"/>
                </a:solidFill>
                <a:effectLst/>
                <a:latin typeface="+mn-lt"/>
                <a:ea typeface="+mn-ea"/>
                <a:cs typeface="+mn-cs"/>
              </a:rPr>
              <a:t> and message valence </a:t>
            </a:r>
            <a:r>
              <a:rPr lang="en-US" sz="1200" b="0" i="0" u="none" strike="noStrike" kern="1200" dirty="0">
                <a:solidFill>
                  <a:schemeClr val="tx1"/>
                </a:solidFill>
                <a:effectLst/>
                <a:latin typeface="+mn-lt"/>
                <a:ea typeface="+mn-ea"/>
                <a:cs typeface="+mn-cs"/>
                <a:hlinkClick r:id="rId4"/>
              </a:rPr>
              <a:t>(Pegors et al., 2017)</a:t>
            </a:r>
            <a:r>
              <a:rPr lang="en-US" sz="1200" b="0" i="0" u="none" strike="noStrike" kern="1200" dirty="0">
                <a:solidFill>
                  <a:schemeClr val="tx1"/>
                </a:solidFill>
                <a:effectLst/>
                <a:latin typeface="+mn-lt"/>
                <a:ea typeface="+mn-ea"/>
                <a:cs typeface="+mn-cs"/>
              </a:rPr>
              <a:t> may distinctively affect message receptivity and adherence.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240A70-34B1-4524-81F6-DABF90C7C4D1}" type="slidenum">
              <a:rPr lang="en-US" smtClean="0"/>
              <a:t>43</a:t>
            </a:fld>
            <a:endParaRPr lang="en-US"/>
          </a:p>
        </p:txBody>
      </p:sp>
    </p:spTree>
    <p:extLst>
      <p:ext uri="{BB962C8B-B14F-4D97-AF65-F5344CB8AC3E}">
        <p14:creationId xmlns:p14="http://schemas.microsoft.com/office/powerpoint/2010/main" val="2069329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address the aims on the last slide, I implemented a two-step analysis approach.</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First, I used the PLS analysis that I mentioned in my social neuroscience work to generate maps of neural co-activation that differentiated judgments about self-relevance from judgments about valence.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After identifying these maps, I then tested whether trial-wise similarity to these maps would predict receptivity to health messages designed to promote physical activity in a community sample of sedentary adults.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examples of tests that I ran:</a:t>
            </a:r>
          </a:p>
          <a:p>
            <a:pPr lvl="1"/>
            <a:r>
              <a:rPr lang="en-US" sz="2400" dirty="0">
                <a:latin typeface="Arial" charset="0"/>
                <a:ea typeface="Arial" charset="0"/>
                <a:cs typeface="Arial" charset="0"/>
              </a:rPr>
              <a:t>Whether a trait is high in pre-rated valence and/or relevance</a:t>
            </a:r>
          </a:p>
          <a:p>
            <a:pPr lvl="1"/>
            <a:r>
              <a:rPr lang="en-US" sz="2400" dirty="0">
                <a:latin typeface="Arial" charset="0"/>
                <a:ea typeface="Arial" charset="0"/>
                <a:cs typeface="Arial" charset="0"/>
              </a:rPr>
              <a:t>Self-relevance of health messaging and downstream effects on health behavior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240A70-34B1-4524-81F6-DABF90C7C4D1}" type="slidenum">
              <a:rPr lang="en-US" smtClean="0"/>
              <a:t>44</a:t>
            </a:fld>
            <a:endParaRPr lang="en-US"/>
          </a:p>
        </p:txBody>
      </p:sp>
    </p:spTree>
    <p:extLst>
      <p:ext uri="{BB962C8B-B14F-4D97-AF65-F5344CB8AC3E}">
        <p14:creationId xmlns:p14="http://schemas.microsoft.com/office/powerpoint/2010/main" val="3272567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test these predictions, I used a large existing fMRI dataset containing data from a diverse sample of 220 adults from the Philadelphia area.</a:t>
            </a:r>
          </a:p>
          <a:p>
            <a:r>
              <a:rPr lang="en-US" baseline="0" dirty="0"/>
              <a:t>(CLICK) Importantly, participants in this study were relatively sedentary at the start of the study, as inferred through low self-reported physical activity and a body-mass index of greater than 25.</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order to target individuals who were at health risk, the eligibility criteria included: 1) self-reporting engaging in less than 200 minutes of walking, moderate, and vigorous physical activity throughout the week prior to the screening </a:t>
            </a:r>
            <a:r>
              <a:rPr lang="en-US" sz="1200" b="0" i="0" u="none" strike="noStrike" kern="1200" dirty="0">
                <a:solidFill>
                  <a:schemeClr val="tx1"/>
                </a:solidFill>
                <a:effectLst/>
                <a:latin typeface="+mn-lt"/>
                <a:ea typeface="+mn-ea"/>
                <a:cs typeface="+mn-cs"/>
                <a:hlinkClick r:id="rId3"/>
              </a:rPr>
              <a:t>(using a short form International Physical Activity Questionnaire: Craig et al., 2003)</a:t>
            </a:r>
            <a:r>
              <a:rPr lang="en-US" sz="1200" b="0" i="0" u="none" strike="noStrike" kern="1200" dirty="0">
                <a:solidFill>
                  <a:schemeClr val="tx1"/>
                </a:solidFill>
                <a:effectLst/>
                <a:latin typeface="+mn-lt"/>
                <a:ea typeface="+mn-ea"/>
                <a:cs typeface="+mn-cs"/>
              </a:rPr>
              <a:t>, and 2) have a BMI over 25, derived from self-reported height and weight. </a:t>
            </a: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45</a:t>
            </a:fld>
            <a:endParaRPr lang="en-US"/>
          </a:p>
        </p:txBody>
      </p:sp>
    </p:spTree>
    <p:extLst>
      <p:ext uri="{BB962C8B-B14F-4D97-AF65-F5344CB8AC3E}">
        <p14:creationId xmlns:p14="http://schemas.microsoft.com/office/powerpoint/2010/main" val="4057386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As part of this larger project, a subset of participants completed an fMRI task involving judgments about trait words.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This words task was divided into blocks corresponding to three different kinds of judgments.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(CLICK) In the control blocks, participants indicated whether each trial’s word was presented in uppercase or lower case.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(CLICK) In the relevance blocks…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Arial" panose="020B0604020202020204" pitchFamily="34" charset="0"/>
                <a:cs typeface="Arial" panose="020B0604020202020204" pitchFamily="34" charset="0"/>
              </a:rPr>
              <a:t>(CLICK) In the valence blocks…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 </a:t>
            </a:r>
            <a:endParaRPr lang="en-US" dirty="0"/>
          </a:p>
          <a:p>
            <a:r>
              <a:rPr lang="en-US" dirty="0"/>
              <a:t>*************************************************************</a:t>
            </a:r>
          </a:p>
          <a:p>
            <a:r>
              <a:rPr lang="en-US" dirty="0">
                <a:latin typeface="Arial" panose="020B0604020202020204" pitchFamily="34" charset="0"/>
                <a:cs typeface="Arial" panose="020B0604020202020204" pitchFamily="34" charset="0"/>
              </a:rPr>
              <a:t>they had rated for self-relevance and valence in an earlier session prior to coming in for their scan.</a:t>
            </a:r>
          </a:p>
          <a:p>
            <a:endParaRPr lang="en-US"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Jobs Task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=174): “Is being </a:t>
            </a:r>
            <a:r>
              <a:rPr lang="en-US" dirty="0">
                <a:solidFill>
                  <a:schemeClr val="tx2">
                    <a:lumMod val="75000"/>
                  </a:schemeClr>
                </a:solidFill>
                <a:latin typeface="Arial" panose="020B0604020202020204" pitchFamily="34" charset="0"/>
                <a:cs typeface="Arial" panose="020B0604020202020204" pitchFamily="34" charset="0"/>
              </a:rPr>
              <a:t>[trait] </a:t>
            </a:r>
            <a:r>
              <a:rPr lang="en-US" dirty="0">
                <a:latin typeface="Arial" panose="020B0604020202020204" pitchFamily="34" charset="0"/>
                <a:cs typeface="Arial" panose="020B0604020202020204" pitchFamily="34" charset="0"/>
              </a:rPr>
              <a:t>typical of [job]?”</a:t>
            </a:r>
          </a:p>
        </p:txBody>
      </p:sp>
      <p:sp>
        <p:nvSpPr>
          <p:cNvPr id="4" name="Slide Number Placeholder 3"/>
          <p:cNvSpPr>
            <a:spLocks noGrp="1"/>
          </p:cNvSpPr>
          <p:nvPr>
            <p:ph type="sldNum" sz="quarter" idx="5"/>
          </p:nvPr>
        </p:nvSpPr>
        <p:spPr/>
        <p:txBody>
          <a:bodyPr/>
          <a:lstStyle/>
          <a:p>
            <a:fld id="{8DCD96F1-C41F-5F41-ACDE-802BC53F10EE}" type="slidenum">
              <a:rPr lang="en-US" smtClean="0"/>
              <a:t>46</a:t>
            </a:fld>
            <a:endParaRPr lang="en-US"/>
          </a:p>
        </p:txBody>
      </p:sp>
    </p:spTree>
    <p:extLst>
      <p:ext uri="{BB962C8B-B14F-4D97-AF65-F5344CB8AC3E}">
        <p14:creationId xmlns:p14="http://schemas.microsoft.com/office/powerpoint/2010/main" val="70233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Using data from the words task</a:t>
            </a:r>
            <a:r>
              <a:rPr lang="en-US" sz="1200" kern="1200" dirty="0">
                <a:solidFill>
                  <a:schemeClr val="tx1"/>
                </a:solidFill>
                <a:effectLst/>
                <a:latin typeface="+mn-lt"/>
                <a:ea typeface="+mn-ea"/>
                <a:cs typeface="+mn-cs"/>
              </a:rPr>
              <a:t>, I conducted separate partial least squares analyses to generate a pair of brain maps reflecting greater co-activation for judgments of self-relevance (vs. control) and judgments of valence (vs. control).</a:t>
            </a: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So in one analysis, I identified </a:t>
            </a:r>
            <a:r>
              <a:rPr lang="en-US" u="sng" dirty="0">
                <a:latin typeface="Arial" panose="020B0604020202020204" pitchFamily="34" charset="0"/>
                <a:cs typeface="Arial" panose="020B0604020202020204" pitchFamily="34" charset="0"/>
              </a:rPr>
              <a:t>patterns of voxels</a:t>
            </a:r>
            <a:r>
              <a:rPr lang="en-US" dirty="0">
                <a:latin typeface="Arial" panose="020B0604020202020204" pitchFamily="34" charset="0"/>
                <a:cs typeface="Arial" panose="020B0604020202020204" pitchFamily="34" charset="0"/>
              </a:rPr>
              <a:t> that increased or decreased in co-activation depending on whether participants were making </a:t>
            </a:r>
            <a:r>
              <a:rPr lang="en-US" b="1" i="1" dirty="0">
                <a:latin typeface="Arial" panose="020B0604020202020204" pitchFamily="34" charset="0"/>
                <a:cs typeface="Arial" panose="020B0604020202020204" pitchFamily="34" charset="0"/>
              </a:rPr>
              <a:t>valence</a:t>
            </a:r>
            <a:r>
              <a:rPr lang="en-US" dirty="0">
                <a:latin typeface="Arial" panose="020B0604020202020204" pitchFamily="34" charset="0"/>
                <a:cs typeface="Arial" panose="020B0604020202020204" pitchFamily="34" charset="0"/>
              </a:rPr>
              <a:t> judgments or control judgments.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In the other analysis, I identified </a:t>
            </a:r>
            <a:r>
              <a:rPr lang="en-US" u="sng" dirty="0">
                <a:latin typeface="Arial" panose="020B0604020202020204" pitchFamily="34" charset="0"/>
                <a:cs typeface="Arial" panose="020B0604020202020204" pitchFamily="34" charset="0"/>
              </a:rPr>
              <a:t>patterns of voxels</a:t>
            </a:r>
            <a:r>
              <a:rPr lang="en-US" dirty="0">
                <a:latin typeface="Arial" panose="020B0604020202020204" pitchFamily="34" charset="0"/>
                <a:cs typeface="Arial" panose="020B0604020202020204" pitchFamily="34" charset="0"/>
              </a:rPr>
              <a:t> that increased or decreased in co-activation depending on whether participants were making </a:t>
            </a:r>
            <a:r>
              <a:rPr lang="en-US" b="1" i="1" dirty="0">
                <a:latin typeface="Arial" panose="020B0604020202020204" pitchFamily="34" charset="0"/>
                <a:cs typeface="Arial" panose="020B0604020202020204" pitchFamily="34" charset="0"/>
              </a:rPr>
              <a:t>relevance</a:t>
            </a:r>
            <a:r>
              <a:rPr lang="en-US" dirty="0">
                <a:latin typeface="Arial" panose="020B0604020202020204" pitchFamily="34" charset="0"/>
                <a:cs typeface="Arial" panose="020B0604020202020204" pitchFamily="34" charset="0"/>
              </a:rPr>
              <a:t> judgments or control judgments.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As a reminder, PLS is an exploratory analysis that finds condition-specific weighted patterns of whole-brain coactivation called Latent Variables--LVs.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D116E842-3203-2440-87E9-A91FE2D271A0}" type="slidenum">
              <a:rPr lang="en-US" smtClean="0"/>
              <a:t>47</a:t>
            </a:fld>
            <a:endParaRPr lang="en-US"/>
          </a:p>
        </p:txBody>
      </p:sp>
    </p:spTree>
    <p:extLst>
      <p:ext uri="{BB962C8B-B14F-4D97-AF65-F5344CB8AC3E}">
        <p14:creationId xmlns:p14="http://schemas.microsoft.com/office/powerpoint/2010/main" val="3614788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these analyses revealed that… (READ TITLE). </a:t>
            </a:r>
          </a:p>
          <a:p>
            <a:r>
              <a:rPr lang="en-US" dirty="0"/>
              <a:t>(CLICK) Starting first with the analysis of relevance judgments, you can see that the VMPFC (shown in crosshairs) co-activated positively with other structures in the cortical midline, which are depicted in warm colors.</a:t>
            </a:r>
          </a:p>
          <a:p>
            <a:r>
              <a:rPr lang="en-US" dirty="0"/>
              <a:t>(CLICK) In contrast, the analysis of valence judgments shows that the VMPFC negatively co-activated with the cortical midline.</a:t>
            </a:r>
          </a:p>
          <a:p>
            <a:r>
              <a:rPr lang="en-US" dirty="0"/>
              <a:t>* Despite the apparent difference in how the VMPFC co-activated with the rest of the brain, you can see that valence and relevance maps are otherwise very similar.</a:t>
            </a:r>
          </a:p>
          <a:p>
            <a:pPr marL="171450" indent="-171450">
              <a:buFont typeface="Arial" panose="020B0604020202020204" pitchFamily="34" charset="0"/>
              <a:buChar char="•"/>
            </a:pPr>
            <a:r>
              <a:rPr lang="en-US" dirty="0"/>
              <a:t>In fact, when I computed dot product similarity for each of these two maps with trial-wise beta maps from an independent task, the correlation between the resulting similarity scores was greater than .9.</a:t>
            </a:r>
          </a:p>
          <a:p>
            <a:pPr marL="171450" indent="-171450">
              <a:buFont typeface="Arial" panose="020B0604020202020204" pitchFamily="34" charset="0"/>
              <a:buChar char="•"/>
            </a:pPr>
            <a:r>
              <a:rPr lang="en-US" dirty="0"/>
              <a:t>This is consistent with machine learning work that shows you can classify self-relevance above chance on a classifier that is trained on valence.</a:t>
            </a:r>
          </a:p>
          <a:p>
            <a:r>
              <a:rPr lang="en-US" dirty="0"/>
              <a:t>_____________________________________________</a:t>
            </a:r>
          </a:p>
          <a:p>
            <a:r>
              <a:rPr lang="en-US" dirty="0"/>
              <a:t>/data00/projects/physact2/scripts/PLS/Plotting_and_Extracting_Latent_Variables_from_Words_PLS_051420.ipynb</a:t>
            </a:r>
          </a:p>
          <a:p>
            <a:r>
              <a:rPr lang="en-US" dirty="0"/>
              <a:t>A direct contrast of relevance and valence (contrasting out control) also revealed this dissociation in the VMPFC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data00/data00/projects/physact2/scripts/PLS/Plotting_and_Extracting_Latent_Variables_from_Words_PLS_021720.ipynb</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16E842-3203-2440-87E9-A91FE2D27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418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based on the findings I just showed you, it is possible to differentiate relevance and valence in the VMPFC by looking at how the VMPFC is co-activating with the rest of the brain as participants engage in judgments about trait relevance and trait valence.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As a next step, I looked at whether I could leverage this differentiation to predict participants’ receptivity to health messages that were presented in a separate fMRI task.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examples of tests that I ran:</a:t>
            </a:r>
          </a:p>
          <a:p>
            <a:pPr lvl="1"/>
            <a:r>
              <a:rPr lang="en-US" sz="2400" dirty="0">
                <a:latin typeface="Arial" charset="0"/>
                <a:ea typeface="Arial" charset="0"/>
                <a:cs typeface="Arial" charset="0"/>
              </a:rPr>
              <a:t>Whether a trait is high in pre-rated valence and/or relevance</a:t>
            </a:r>
          </a:p>
          <a:p>
            <a:pPr lvl="1"/>
            <a:r>
              <a:rPr lang="en-US" sz="2400" dirty="0">
                <a:latin typeface="Arial" charset="0"/>
                <a:ea typeface="Arial" charset="0"/>
                <a:cs typeface="Arial" charset="0"/>
              </a:rPr>
              <a:t>Self-relevance of health messaging and downstream effects on health behavior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240A70-34B1-4524-81F6-DABF90C7C4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465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not typically considered as status dimensions in the same sense as the attributes I just covered, social categories like race and gender are stereotypically linked to status. Until recently, however, neuroscience and some areas of psychology have tended to approach socioeconomic status independently of these social constructs.</a:t>
            </a:r>
          </a:p>
          <a:p>
            <a:r>
              <a:rPr lang="en-US" dirty="0"/>
              <a:t>(CLICK) As part of a growing trend in neuroscience and psychology that considers status in the context of intersecting social identities, my published work uses implicit and neuroimaging measures to examine the biased ways we evaluate people at the intersection of status and social constructs like race. </a:t>
            </a:r>
          </a:p>
          <a:p>
            <a:r>
              <a:rPr lang="en-US" dirty="0"/>
              <a:t>(CLICK) These biases are important considering work by others that has shown that they can lead to decisions that reinforce social inequity, which has implications for the economic, physical, and psychological well being of people with multiple disadvantaged identities.</a:t>
            </a:r>
          </a:p>
        </p:txBody>
      </p:sp>
      <p:sp>
        <p:nvSpPr>
          <p:cNvPr id="4" name="Slide Number Placeholder 3"/>
          <p:cNvSpPr>
            <a:spLocks noGrp="1"/>
          </p:cNvSpPr>
          <p:nvPr>
            <p:ph type="sldNum" sz="quarter" idx="10"/>
          </p:nvPr>
        </p:nvSpPr>
        <p:spPr/>
        <p:txBody>
          <a:bodyPr/>
          <a:lstStyle/>
          <a:p>
            <a:fld id="{8DCD96F1-C41F-5F41-ACDE-802BC53F10EE}" type="slidenum">
              <a:rPr lang="en-US" smtClean="0"/>
              <a:t>5</a:t>
            </a:fld>
            <a:endParaRPr lang="en-US"/>
          </a:p>
        </p:txBody>
      </p:sp>
    </p:spTree>
    <p:extLst>
      <p:ext uri="{BB962C8B-B14F-4D97-AF65-F5344CB8AC3E}">
        <p14:creationId xmlns:p14="http://schemas.microsoft.com/office/powerpoint/2010/main" val="3537049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better understand how these distinct patterns for relevance and valence might predict responses to health messaging, I created a cortical midline mask defined through subtraction as the voxels showing the largest difference between the self-relevance and valence PLS maps.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It wasn’t as easy to see before, but here you can see that the largest differences were in the VMPFC and the posterior cingulate cortex.</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In the analyses I’m going to be showing you next, I will be focusing on neural pattern similarity to the masked midline maps for self-relevance and for valence.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threshold for difference was greater that 9.5 BSRs. </a:t>
            </a:r>
            <a:r>
              <a:rPr lang="en-US" sz="1200" b="0" i="0" u="none" strike="noStrike" kern="1200" dirty="0">
                <a:solidFill>
                  <a:schemeClr val="tx1"/>
                </a:solidFill>
                <a:effectLst/>
                <a:latin typeface="+mn-lt"/>
                <a:ea typeface="+mn-ea"/>
                <a:cs typeface="+mn-cs"/>
              </a:rPr>
              <a:t>This resulted in two clusters with at least 30 voxels in each.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 will also account for similarity to areas of the brain captured by the inverse of this mask by including these similarity scores as a covariate.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B240A70-34B1-4524-81F6-DABF90C7C4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3912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For this next set of analyses, I used fMRI task data from a subset of project participants who were scanned while listening to health-related messages that promote physical activity.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 While in the scanner, participants listened to these messages. Immediately after listening to each message, they rated it for its perceived self-relevance.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Messages came in two primary types: Activity-related messages were designed to promote being more active, which was especially relevant to the sedentary lifestyles of these participants.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(CLICK) Control messages gave advice in areas of life other than physical activity such as parking or paying taxes.</a:t>
            </a:r>
          </a:p>
          <a:p>
            <a:endParaRPr lang="en-US" dirty="0"/>
          </a:p>
          <a:p>
            <a:endParaRPr lang="en-US" dirty="0"/>
          </a:p>
          <a:p>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Message type: how to, risky consequences, why do it</a:t>
            </a:r>
          </a:p>
        </p:txBody>
      </p:sp>
      <p:sp>
        <p:nvSpPr>
          <p:cNvPr id="4" name="Slide Number Placeholder 3"/>
          <p:cNvSpPr>
            <a:spLocks noGrp="1"/>
          </p:cNvSpPr>
          <p:nvPr>
            <p:ph type="sldNum" sz="quarter" idx="5"/>
          </p:nvPr>
        </p:nvSpPr>
        <p:spPr/>
        <p:txBody>
          <a:bodyPr/>
          <a:lstStyle/>
          <a:p>
            <a:fld id="{8DCD96F1-C41F-5F41-ACDE-802BC53F10EE}" type="slidenum">
              <a:rPr lang="en-US" smtClean="0"/>
              <a:t>51</a:t>
            </a:fld>
            <a:endParaRPr lang="en-US"/>
          </a:p>
        </p:txBody>
      </p:sp>
    </p:spTree>
    <p:extLst>
      <p:ext uri="{BB962C8B-B14F-4D97-AF65-F5344CB8AC3E}">
        <p14:creationId xmlns:p14="http://schemas.microsoft.com/office/powerpoint/2010/main" val="3824547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Using the health messages task data, I computed a separate GLM for each participant and message.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I then computed dot product similarity between each of these level-1 maps and each of the two PLS-derived co-activation maps. This means I ended up with similarity scores for each combination of participant, message, and PLS map.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 then used these similarity scores as independent variables in separate models to predict health message receptivity.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Dependent variables for health message sensitivity included perceived message relevance ratings provided during scanning and participants’ post-scan message agreement.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(CLICK) So, let’s start first with message relevance.</a:t>
            </a:r>
            <a:endParaRPr lang="en-US" dirty="0">
              <a:effectLst/>
            </a:endParaRPr>
          </a:p>
          <a:p>
            <a:endParaRPr lang="en-US" dirty="0"/>
          </a:p>
          <a:p>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Least Squares Separate (LSS): In other words, I modeled the trial-specific message on one regressor, all other messages on a second regressor, and all message response windows on a third regressor.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I want to remind you that I computed similarity scores within the cortical midline mask I mentioned a moment ago, but I also computed similarity scores to areas of the brain captured by the inverse of this map in order to account for any variance there.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DCD96F1-C41F-5F41-ACDE-802BC53F10EE}" type="slidenum">
              <a:rPr lang="en-US" smtClean="0"/>
              <a:t>52</a:t>
            </a:fld>
            <a:endParaRPr lang="en-US"/>
          </a:p>
        </p:txBody>
      </p:sp>
    </p:spTree>
    <p:extLst>
      <p:ext uri="{BB962C8B-B14F-4D97-AF65-F5344CB8AC3E}">
        <p14:creationId xmlns:p14="http://schemas.microsoft.com/office/powerpoint/2010/main" val="1608459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aseline="0" dirty="0">
                <a:latin typeface="Helvetica"/>
                <a:cs typeface="Helvetica"/>
              </a:rPr>
              <a:t>Results showed that similarity to the relevance and valence judgment maps had opposing effects on perceived message relevance.</a:t>
            </a:r>
          </a:p>
          <a:p>
            <a:pPr eaLnBrk="1" hangingPunct="1">
              <a:spcBef>
                <a:spcPct val="0"/>
              </a:spcBef>
            </a:pPr>
            <a:r>
              <a:rPr lang="en-US" baseline="0" dirty="0">
                <a:latin typeface="Helvetica"/>
                <a:cs typeface="Helvetica"/>
              </a:rPr>
              <a:t>I will first show how similarity to the relevance judgment map affected perceived message relevance. (DESCRIBE AXES AND LEGEND)</a:t>
            </a:r>
          </a:p>
          <a:p>
            <a:pPr eaLnBrk="1" hangingPunct="1">
              <a:spcBef>
                <a:spcPct val="0"/>
              </a:spcBef>
            </a:pPr>
            <a:r>
              <a:rPr lang="en-US" baseline="0" dirty="0">
                <a:latin typeface="Helvetica"/>
                <a:cs typeface="Helvetica"/>
              </a:rPr>
              <a:t>(CLICK) For control condition messages, I found that similarity to the relevance map predicted significantly greater perceived message relevance.</a:t>
            </a:r>
          </a:p>
          <a:p>
            <a:pPr eaLnBrk="1" hangingPunct="1">
              <a:spcBef>
                <a:spcPct val="0"/>
              </a:spcBef>
            </a:pPr>
            <a:r>
              <a:rPr lang="en-US" baseline="0" dirty="0">
                <a:latin typeface="Helvetica"/>
                <a:cs typeface="Helvetica"/>
              </a:rPr>
              <a:t>(CLICK) For activity condition messages, I found that the simple effect of similarity was even more pronounced.</a:t>
            </a:r>
          </a:p>
          <a:p>
            <a:pPr eaLnBrk="1" hangingPunct="1">
              <a:spcBef>
                <a:spcPct val="0"/>
              </a:spcBef>
            </a:pPr>
            <a:r>
              <a:rPr lang="en-US" baseline="0" dirty="0">
                <a:latin typeface="Helvetica"/>
                <a:cs typeface="Helvetica"/>
              </a:rPr>
              <a:t>(CLICK) When looking at similarity to the valence judgment map, effects ran in the opposite direction. So greater similarity to the valence midline map predicted less perceived message relevance, especially for messages about physical activity.</a:t>
            </a:r>
          </a:p>
          <a:p>
            <a:pPr eaLnBrk="1" hangingPunct="1">
              <a:spcBef>
                <a:spcPct val="0"/>
              </a:spcBef>
            </a:pPr>
            <a:r>
              <a:rPr lang="en-US" baseline="0" dirty="0">
                <a:latin typeface="Helvetica"/>
                <a:cs typeface="Helvetica"/>
              </a:rPr>
              <a:t>* </a:t>
            </a:r>
            <a:r>
              <a:rPr lang="en-US" dirty="0">
                <a:effectLst/>
              </a:rPr>
              <a:t>Taken together, these results show that greater similarity to the relevance judgment pattern predicted greater perceived message relevance. In contrast, similarity to the valence judgment pattern predicted less perceived message relevance. </a:t>
            </a:r>
            <a:endParaRPr lang="en-US" baseline="0" dirty="0">
              <a:latin typeface="Helvetica"/>
              <a:cs typeface="Helvetica"/>
            </a:endParaRPr>
          </a:p>
          <a:p>
            <a:pPr eaLnBrk="1" hangingPunct="1">
              <a:spcBef>
                <a:spcPct val="0"/>
              </a:spcBef>
            </a:pPr>
            <a:endParaRPr lang="en-US" baseline="0" dirty="0">
              <a:latin typeface="Helvetica"/>
              <a:cs typeface="Helvetica"/>
            </a:endParaRPr>
          </a:p>
          <a:p>
            <a:pPr eaLnBrk="1" hangingPunct="1">
              <a:spcBef>
                <a:spcPct val="0"/>
              </a:spcBef>
            </a:pPr>
            <a:r>
              <a:rPr lang="en-US" baseline="0" dirty="0">
                <a:latin typeface="Helvetica"/>
                <a:cs typeface="Helvetica"/>
              </a:rPr>
              <a:t>*********************************************************</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 simple effects on this slide are significant, p &lt; .001</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Relevance: Midline ✕ Condition interaction,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.005</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Valence: Midline ✕ Condition interaction, p = .020</a:t>
            </a:r>
            <a:endParaRPr lang="en-US" dirty="0">
              <a:effectLst/>
            </a:endParaRPr>
          </a:p>
          <a:p>
            <a:pPr marL="0" marR="0" lvl="0" indent="0" algn="l" defTabSz="457200" rtl="0" eaLnBrk="1" fontAlgn="auto" latinLnBrk="0" hangingPunct="1">
              <a:lnSpc>
                <a:spcPct val="100000"/>
              </a:lnSpc>
              <a:spcBef>
                <a:spcPct val="0"/>
              </a:spcBef>
              <a:spcAft>
                <a:spcPts val="0"/>
              </a:spcAft>
              <a:buClrTx/>
              <a:buSzTx/>
              <a:buFontTx/>
              <a:buNone/>
              <a:tabLst/>
              <a:defRPr/>
            </a:pPr>
            <a:r>
              <a:rPr lang="en-US" baseline="0" dirty="0">
                <a:latin typeface="Helvetica"/>
                <a:cs typeface="Helvetica"/>
              </a:rPr>
              <a:t>Although I am not showing it here, the pattern for valence similarity was consistent with the effect of similarity to the pattern of brain activity outside of the cortical midline mask.</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DCD96F1-C41F-5F41-ACDE-802BC53F10EE}" type="slidenum">
              <a:rPr lang="en-US" smtClean="0"/>
              <a:t>53</a:t>
            </a:fld>
            <a:endParaRPr lang="en-US"/>
          </a:p>
        </p:txBody>
      </p:sp>
    </p:spTree>
    <p:extLst>
      <p:ext uri="{BB962C8B-B14F-4D97-AF65-F5344CB8AC3E}">
        <p14:creationId xmlns:p14="http://schemas.microsoft.com/office/powerpoint/2010/main" val="3582380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aseline="0" dirty="0">
                <a:latin typeface="Helvetica"/>
                <a:cs typeface="Helvetica"/>
              </a:rPr>
              <a:t>Next, I looked at how the relevance and valence judgment patterns predicted post-scan message agreement.</a:t>
            </a:r>
          </a:p>
          <a:p>
            <a:pPr eaLnBrk="1" hangingPunct="1">
              <a:spcBef>
                <a:spcPct val="0"/>
              </a:spcBef>
            </a:pPr>
            <a:r>
              <a:rPr lang="en-US" baseline="0" dirty="0">
                <a:latin typeface="Helvetica"/>
                <a:cs typeface="Helvetica"/>
              </a:rPr>
              <a:t>(CLICK) Results showed that similarity to the relevance and valence judgment maps had opposing effects on message agreement.</a:t>
            </a:r>
          </a:p>
          <a:p>
            <a:pPr eaLnBrk="1" hangingPunct="1">
              <a:spcBef>
                <a:spcPct val="0"/>
              </a:spcBef>
            </a:pPr>
            <a:r>
              <a:rPr lang="en-US" baseline="0" dirty="0">
                <a:latin typeface="Helvetica"/>
                <a:cs typeface="Helvetica"/>
              </a:rPr>
              <a:t>(CLICK) Let’s look first at how similarity to the relevance judgment map affected message agreement. (DESCRIBE AXES AND LEGEND)</a:t>
            </a:r>
          </a:p>
          <a:p>
            <a:pPr eaLnBrk="1" hangingPunct="1">
              <a:spcBef>
                <a:spcPct val="0"/>
              </a:spcBef>
            </a:pPr>
            <a:r>
              <a:rPr lang="en-US" baseline="0" dirty="0">
                <a:latin typeface="Helvetica"/>
                <a:cs typeface="Helvetica"/>
              </a:rPr>
              <a:t>(CLICK) For control condition messages, I found that similarity to the relevance map predicted significantly more message agreement.</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aseline="0" dirty="0">
                <a:latin typeface="Helvetica"/>
                <a:cs typeface="Helvetica"/>
              </a:rPr>
              <a:t>(CLICK) For activity condition messages, I found that the simple effect of similarity was even more pronounced.</a:t>
            </a:r>
          </a:p>
          <a:p>
            <a:pPr eaLnBrk="1" hangingPunct="1">
              <a:spcBef>
                <a:spcPct val="0"/>
              </a:spcBef>
            </a:pPr>
            <a:r>
              <a:rPr lang="en-US" baseline="0" dirty="0">
                <a:latin typeface="Helvetica"/>
                <a:cs typeface="Helvetica"/>
              </a:rPr>
              <a:t>(CLICK) When looking at similarity to the valence judgment map, effects again ran in the opposite direction. So greater similarity to the valence map predicted less message agreement, but this time only for messages about physical activity.</a:t>
            </a:r>
          </a:p>
          <a:p>
            <a:pPr eaLnBrk="1" hangingPunct="1">
              <a:spcBef>
                <a:spcPct val="0"/>
              </a:spcBef>
            </a:pPr>
            <a:endParaRPr lang="en-US" baseline="0" dirty="0">
              <a:latin typeface="Helvetica"/>
              <a:cs typeface="Helvetica"/>
            </a:endParaRPr>
          </a:p>
          <a:p>
            <a:pPr eaLnBrk="1" hangingPunct="1">
              <a:spcBef>
                <a:spcPct val="0"/>
              </a:spcBef>
            </a:pPr>
            <a:r>
              <a:rPr lang="en-US" baseline="0" dirty="0">
                <a:latin typeface="Helvetica"/>
                <a:cs typeface="Helvetica"/>
              </a:rPr>
              <a:t>*********************************************************</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All simple effects for Relevance were significant except for the effect of message condition at high similarity, p &lt; .05</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Relevance: Midline ✕ Condition interaction,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.008.</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Only the simple slope of similarity for the activity condition and the simple effect of activity at low similarity were significant for Valence, p ≤ .001.</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1200" b="0" i="0" u="none" strike="noStrike" kern="1200" dirty="0">
                <a:solidFill>
                  <a:schemeClr val="tx1"/>
                </a:solidFill>
                <a:effectLst/>
                <a:latin typeface="+mn-lt"/>
                <a:ea typeface="+mn-ea"/>
                <a:cs typeface="+mn-cs"/>
              </a:rPr>
              <a:t>Valence: Midline ✕ Condition interaction, </a:t>
            </a:r>
            <a:r>
              <a:rPr lang="en-US" sz="1200" b="0" i="1" u="none" strike="noStrike" kern="1200" dirty="0">
                <a:solidFill>
                  <a:schemeClr val="tx1"/>
                </a:solidFill>
                <a:effectLst/>
                <a:latin typeface="+mn-lt"/>
                <a:ea typeface="+mn-ea"/>
                <a:cs typeface="+mn-cs"/>
              </a:rPr>
              <a:t>p</a:t>
            </a:r>
            <a:r>
              <a:rPr lang="en-US" sz="1200" b="0" i="0" u="none" strike="noStrike" kern="1200" dirty="0">
                <a:solidFill>
                  <a:schemeClr val="tx1"/>
                </a:solidFill>
                <a:effectLst/>
                <a:latin typeface="+mn-lt"/>
                <a:ea typeface="+mn-ea"/>
                <a:cs typeface="+mn-cs"/>
              </a:rPr>
              <a:t> = .012.</a:t>
            </a:r>
          </a:p>
          <a:p>
            <a:pPr marL="0" marR="0" lvl="0" indent="0" algn="l" defTabSz="457200" rtl="0" eaLnBrk="1" fontAlgn="auto" latinLnBrk="0" hangingPunct="1">
              <a:lnSpc>
                <a:spcPct val="100000"/>
              </a:lnSpc>
              <a:spcBef>
                <a:spcPct val="0"/>
              </a:spcBef>
              <a:spcAft>
                <a:spcPts val="0"/>
              </a:spcAft>
              <a:buClrTx/>
              <a:buSzTx/>
              <a:buFontTx/>
              <a:buNone/>
              <a:tabLst/>
              <a:defRPr/>
            </a:pPr>
            <a:r>
              <a:rPr lang="en-US" baseline="0" dirty="0">
                <a:latin typeface="Helvetica"/>
                <a:cs typeface="Helvetica"/>
              </a:rPr>
              <a:t>Although I am not showing it here, the pattern for valence similarity was again consistent with the effect of similarity to the pattern of brain activity outside of the cortical midline mask.</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dirty="0">
              <a:effectLst/>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b="0"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DCD96F1-C41F-5F41-ACDE-802BC53F10EE}" type="slidenum">
              <a:rPr lang="en-US" smtClean="0"/>
              <a:t>54</a:t>
            </a:fld>
            <a:endParaRPr lang="en-US"/>
          </a:p>
        </p:txBody>
      </p:sp>
    </p:spTree>
    <p:extLst>
      <p:ext uri="{BB962C8B-B14F-4D97-AF65-F5344CB8AC3E}">
        <p14:creationId xmlns:p14="http://schemas.microsoft.com/office/powerpoint/2010/main" val="3838793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summary, the results from this second analysis suggested that similarity to midline patterns reflecting judgments about relevance and valence showed opposing effects in predicting the effectiveness of the messages viewed by participants, especially those that are most relevant to their sedentary health status.</a:t>
            </a:r>
          </a:p>
          <a:p>
            <a:r>
              <a:rPr lang="en-US" sz="1200" kern="1200" dirty="0">
                <a:solidFill>
                  <a:schemeClr val="tx1"/>
                </a:solidFill>
                <a:effectLst/>
                <a:latin typeface="+mn-lt"/>
                <a:ea typeface="+mn-ea"/>
                <a:cs typeface="+mn-cs"/>
              </a:rPr>
              <a:t>(CLICK) Whereas similarity to the relevance pattern predicted greater perceived message relevance and post-scan message agreement,</a:t>
            </a:r>
          </a:p>
          <a:p>
            <a:r>
              <a:rPr lang="en-US" sz="1200" kern="1200" dirty="0">
                <a:solidFill>
                  <a:schemeClr val="tx1"/>
                </a:solidFill>
                <a:effectLst/>
                <a:latin typeface="+mn-lt"/>
                <a:ea typeface="+mn-ea"/>
                <a:cs typeface="+mn-cs"/>
              </a:rPr>
              <a:t>(CLICK) similarity to the valence pattern was associated with less perceived message relevance and agreement.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Similarity to the pattern in the rest of the brain mimicked results of the valence midline pattern.</a:t>
            </a:r>
          </a:p>
        </p:txBody>
      </p:sp>
      <p:sp>
        <p:nvSpPr>
          <p:cNvPr id="4" name="Slide Number Placeholder 3"/>
          <p:cNvSpPr>
            <a:spLocks noGrp="1"/>
          </p:cNvSpPr>
          <p:nvPr>
            <p:ph type="sldNum" sz="quarter" idx="10"/>
          </p:nvPr>
        </p:nvSpPr>
        <p:spPr/>
        <p:txBody>
          <a:bodyPr/>
          <a:lstStyle/>
          <a:p>
            <a:fld id="{9B240A70-34B1-4524-81F6-DABF90C7C4D1}" type="slidenum">
              <a:rPr lang="en-US" smtClean="0"/>
              <a:t>55</a:t>
            </a:fld>
            <a:endParaRPr lang="en-US"/>
          </a:p>
        </p:txBody>
      </p:sp>
    </p:spTree>
    <p:extLst>
      <p:ext uri="{BB962C8B-B14F-4D97-AF65-F5344CB8AC3E}">
        <p14:creationId xmlns:p14="http://schemas.microsoft.com/office/powerpoint/2010/main" val="20574129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Taken together, these findings suggest that trial-wise similarity to a neural pattern tracking deliberation about the valence of information was associated with reduced message effectiveness.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As a reminder, I want to highlight that this valence pattern was not tied to positive or negative responses per se, but rather to deliberation about the valence of trait adjectives in the words task.</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fact that similarity to this valence judgment pattern reduced message receptivity suggests possible defensive rumination or counterarguing.</a:t>
            </a: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 In contrast, increasing co-activation between the VMPFC and posterior cingulate that appears to occur when deliberating about self-relevance may serve as a neural signature of message effectiveness in future research.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240A70-34B1-4524-81F6-DABF90C7C4D1}" type="slidenum">
              <a:rPr lang="en-US" smtClean="0"/>
              <a:t>56</a:t>
            </a:fld>
            <a:endParaRPr lang="en-US"/>
          </a:p>
        </p:txBody>
      </p:sp>
    </p:spTree>
    <p:extLst>
      <p:ext uri="{BB962C8B-B14F-4D97-AF65-F5344CB8AC3E}">
        <p14:creationId xmlns:p14="http://schemas.microsoft.com/office/powerpoint/2010/main" val="2826412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Returning to the aims I introduced at the start of this study, I want to highlight a couple more takeaways and a future direction.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start of this study, I wanted to know if it was possible to meaningfully differentiate between neural signatures of self-relevance and valence in the brain.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Results indicated that it is indeed possible to differentiate relevance and valence in the VMPFC and posterior cingulate by looking at how these regions co-activate with one another and with the rest of the brain as participants engage in judgments about trait relevance and trait valence.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Having identified co-activation patterns that differentiated relevance from valence, I next wanted to see if I could predict message effectiveness based on participants’ patterns of brain activity in response to each message.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As I discussed in the last slide, these patterns of neural activity ultimately predicted key metrics of message effectiveness.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240A70-34B1-4524-81F6-DABF90C7C4D1}" type="slidenum">
              <a:rPr lang="en-US" smtClean="0"/>
              <a:t>57</a:t>
            </a:fld>
            <a:endParaRPr lang="en-US"/>
          </a:p>
        </p:txBody>
      </p:sp>
    </p:spTree>
    <p:extLst>
      <p:ext uri="{BB962C8B-B14F-4D97-AF65-F5344CB8AC3E}">
        <p14:creationId xmlns:p14="http://schemas.microsoft.com/office/powerpoint/2010/main" val="8818357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Now, although these findings are an exciting start, part of the idea behind the behind the brain as a predictor is that we can predict real-world outcomes from neural activity. </a:t>
            </a:r>
          </a:p>
          <a:p>
            <a:pPr marL="0" indent="0">
              <a:buFont typeface="Arial" panose="020B0604020202020204" pitchFamily="34" charset="0"/>
              <a:buNone/>
            </a:pPr>
            <a:r>
              <a:rPr lang="en-US" sz="1200" kern="1200" dirty="0">
                <a:solidFill>
                  <a:schemeClr val="tx1"/>
                </a:solidFill>
                <a:effectLst/>
                <a:latin typeface="+mn-lt"/>
                <a:ea typeface="+mn-ea"/>
                <a:cs typeface="+mn-cs"/>
              </a:rPr>
              <a:t>(CLICK) In the next phase of this project, I plan to see whether the patterns I generated using PLS may also predict increases in physical activity as measured by accelerometers.</a:t>
            </a:r>
          </a:p>
          <a:p>
            <a:pPr marL="0" indent="0">
              <a:buFont typeface="Arial" panose="020B0604020202020204" pitchFamily="34" charset="0"/>
              <a:buNone/>
            </a:pPr>
            <a:r>
              <a:rPr lang="en-US" sz="1200" kern="1200" dirty="0">
                <a:solidFill>
                  <a:schemeClr val="tx1"/>
                </a:solidFill>
                <a:effectLst/>
                <a:latin typeface="+mn-lt"/>
                <a:ea typeface="+mn-ea"/>
                <a:cs typeface="+mn-cs"/>
              </a:rPr>
              <a:t>(CLICK) Tying into my ongoing work on smoking which I didn’t get to cover today, I plan to examine whether expression of these patterns when viewing anti-tobacco messaging relates to the effectiveness of a mobile-based intervention that delivers encouragement to quit smoking at targeted times and locations.</a:t>
            </a:r>
          </a:p>
          <a:p>
            <a:pPr marL="0" indent="0">
              <a:buFont typeface="Arial" panose="020B0604020202020204" pitchFamily="34" charset="0"/>
              <a:buNone/>
            </a:pPr>
            <a:r>
              <a:rPr lang="en-US" sz="1200" kern="1200" dirty="0">
                <a:solidFill>
                  <a:schemeClr val="tx1"/>
                </a:solidFill>
                <a:effectLst/>
                <a:latin typeface="+mn-lt"/>
                <a:ea typeface="+mn-ea"/>
                <a:cs typeface="+mn-cs"/>
              </a:rPr>
              <a:t>(CLICK) Finally, tying back to my earlier work on status- and race-based evaluations, I want to use this approach to measure neural reactivity to messages that challenge classism and racism, with the ultimate goal of predicting openness to and the success of intergroup contact.</a:t>
            </a:r>
          </a:p>
        </p:txBody>
      </p:sp>
      <p:sp>
        <p:nvSpPr>
          <p:cNvPr id="4" name="Slide Number Placeholder 3"/>
          <p:cNvSpPr>
            <a:spLocks noGrp="1"/>
          </p:cNvSpPr>
          <p:nvPr>
            <p:ph type="sldNum" sz="quarter" idx="10"/>
          </p:nvPr>
        </p:nvSpPr>
        <p:spPr/>
        <p:txBody>
          <a:bodyPr/>
          <a:lstStyle/>
          <a:p>
            <a:fld id="{9B240A70-34B1-4524-81F6-DABF90C7C4D1}" type="slidenum">
              <a:rPr lang="en-US" smtClean="0"/>
              <a:t>58</a:t>
            </a:fld>
            <a:endParaRPr lang="en-US"/>
          </a:p>
        </p:txBody>
      </p:sp>
    </p:spTree>
    <p:extLst>
      <p:ext uri="{BB962C8B-B14F-4D97-AF65-F5344CB8AC3E}">
        <p14:creationId xmlns:p14="http://schemas.microsoft.com/office/powerpoint/2010/main" val="3414346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final minutes of my talk, I want to summarize some of the work I covered today and then outline the broader contours of my research program going forward.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I started off discussing some of my social neuroscience work on the consequences of perceived status for how we evaluate people, focusing in particular on individual differences in gender and motivation to regulate prejudice.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Next, I covered some of my health neuroscience work how we can differentiate self-relevance and valence in patterns of brain responses within the VMPFC and posterior cingulate. Applying the brain-as-predictor model, I was able to use these patterns to predict the effectiveness of health messaging in a large community sample.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 also highlighted some ideas I have for applying this brain-as-predictor approach in future work on socioeconomic disparities in well-being.</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To wrap things up, I am going to give you a high-level view of my research program for the coming years.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59</a:t>
            </a:fld>
            <a:endParaRPr lang="en-US"/>
          </a:p>
        </p:txBody>
      </p:sp>
    </p:spTree>
    <p:extLst>
      <p:ext uri="{BB962C8B-B14F-4D97-AF65-F5344CB8AC3E}">
        <p14:creationId xmlns:p14="http://schemas.microsoft.com/office/powerpoint/2010/main" val="2974784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my research, I am interested in </a:t>
            </a:r>
            <a:r>
              <a:rPr lang="en-US" sz="1200" kern="1200" dirty="0">
                <a:solidFill>
                  <a:schemeClr val="tx1"/>
                </a:solidFill>
                <a:effectLst/>
                <a:latin typeface="+mn-lt"/>
                <a:ea typeface="+mn-ea"/>
                <a:cs typeface="+mn-cs"/>
              </a:rPr>
              <a:t>the interplay between social status, stress, and health-related behavior as it contributes to socioeconomic disparities in health.</a:t>
            </a:r>
            <a:endParaRPr lang="en-US" dirty="0"/>
          </a:p>
          <a:p>
            <a:r>
              <a:rPr lang="en-US" dirty="0"/>
              <a:t>(CLICK) Like our distant relatives throughout the animal kingdom, evidence consistently shows a status-health gradient. In a review from Prof. Tung’s group at Duke that came out this year in Science, they illustrate this gradient nicely, showing that individuals closer to the top of social hierarchies (on the x axis) tend to have lower morbidity and mortality (on the y axis).</a:t>
            </a:r>
          </a:p>
          <a:p>
            <a:endParaRPr lang="en-US" dirty="0"/>
          </a:p>
          <a:p>
            <a:r>
              <a:rPr lang="en-US" dirty="0"/>
              <a:t>*****************************</a:t>
            </a:r>
          </a:p>
          <a:p>
            <a:pPr marL="171450" indent="-171450">
              <a:buFont typeface="Arial" panose="020B0604020202020204" pitchFamily="34" charset="0"/>
              <a:buChar char="•"/>
            </a:pPr>
            <a:r>
              <a:rPr lang="en-US" dirty="0"/>
              <a:t>Buckner looks at manipulated discrimination on smoking in Black smokers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6</a:t>
            </a:fld>
            <a:endParaRPr lang="en-US"/>
          </a:p>
        </p:txBody>
      </p:sp>
    </p:spTree>
    <p:extLst>
      <p:ext uri="{BB962C8B-B14F-4D97-AF65-F5344CB8AC3E}">
        <p14:creationId xmlns:p14="http://schemas.microsoft.com/office/powerpoint/2010/main" val="2306195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Returning to a simplified version of the Venn diagram from the start of my talk, you can see that I covered work from the social and health neuroscience branches of my research. </a:t>
            </a:r>
          </a:p>
          <a:p>
            <a:r>
              <a:rPr lang="en-US" baseline="0" dirty="0"/>
              <a:t>(CLICK) Going forward, my plan is to wed these two approaches by focusing on the social determinants of health disparities, which aligns with ongoing health disparities research of LSU faculty at Pennington. </a:t>
            </a:r>
          </a:p>
          <a:p>
            <a:r>
              <a:rPr lang="en-US" baseline="0" dirty="0"/>
              <a:t>* I have already begun this work, but I want to give you a closer look at my thinking in this area before I finish up.</a:t>
            </a:r>
          </a:p>
        </p:txBody>
      </p:sp>
      <p:sp>
        <p:nvSpPr>
          <p:cNvPr id="4" name="Slide Number Placeholder 3"/>
          <p:cNvSpPr>
            <a:spLocks noGrp="1"/>
          </p:cNvSpPr>
          <p:nvPr>
            <p:ph type="sldNum" sz="quarter" idx="10"/>
          </p:nvPr>
        </p:nvSpPr>
        <p:spPr/>
        <p:txBody>
          <a:bodyPr/>
          <a:lstStyle/>
          <a:p>
            <a:fld id="{8DCD96F1-C41F-5F41-ACDE-802BC53F10EE}" type="slidenum">
              <a:rPr lang="en-US" smtClean="0"/>
              <a:t>60</a:t>
            </a:fld>
            <a:endParaRPr lang="en-US"/>
          </a:p>
        </p:txBody>
      </p:sp>
    </p:spTree>
    <p:extLst>
      <p:ext uri="{BB962C8B-B14F-4D97-AF65-F5344CB8AC3E}">
        <p14:creationId xmlns:p14="http://schemas.microsoft.com/office/powerpoint/2010/main" val="3298252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My research program going forward will focus on three domains that research suggests make causal contributions to socioeconomic disparities in mental and physical health, and ultimately in morbidity and mortality.</a:t>
            </a:r>
          </a:p>
          <a:p>
            <a:pPr marL="0" indent="0">
              <a:buFont typeface="Arial" panose="020B0604020202020204" pitchFamily="34" charset="0"/>
              <a:buNone/>
            </a:pPr>
            <a:r>
              <a:rPr lang="en-US" sz="1200" kern="1200" dirty="0">
                <a:solidFill>
                  <a:schemeClr val="tx1"/>
                </a:solidFill>
                <a:effectLst/>
                <a:latin typeface="+mn-lt"/>
                <a:ea typeface="+mn-ea"/>
                <a:cs typeface="+mn-cs"/>
              </a:rPr>
              <a:t>(CLICK) At the structural level, I plan to look at negative influences of geolocation-based exposure to poverty and racial segregation.</a:t>
            </a:r>
          </a:p>
          <a:p>
            <a:pPr marL="0" indent="0">
              <a:buFont typeface="Arial" panose="020B0604020202020204" pitchFamily="34" charset="0"/>
              <a:buNone/>
            </a:pPr>
            <a:r>
              <a:rPr lang="en-US" sz="1200" kern="1200" dirty="0">
                <a:solidFill>
                  <a:schemeClr val="tx1"/>
                </a:solidFill>
                <a:effectLst/>
                <a:latin typeface="+mn-lt"/>
                <a:ea typeface="+mn-ea"/>
                <a:cs typeface="+mn-cs"/>
              </a:rPr>
              <a:t>(CLICK) At the individual level, I plan to look at factors like individual differences in social rank, cognition, dispositions, and neurobiological reactivity to stressors.</a:t>
            </a:r>
          </a:p>
          <a:p>
            <a:pPr marL="0" indent="0">
              <a:buFont typeface="Arial" panose="020B0604020202020204" pitchFamily="34" charset="0"/>
              <a:buNone/>
            </a:pPr>
            <a:r>
              <a:rPr lang="en-US" sz="1200" kern="1200" dirty="0">
                <a:solidFill>
                  <a:schemeClr val="tx1"/>
                </a:solidFill>
                <a:effectLst/>
                <a:latin typeface="+mn-lt"/>
                <a:ea typeface="+mn-ea"/>
                <a:cs typeface="+mn-cs"/>
              </a:rPr>
              <a:t>(CLICK) I will also focus on interpersonal influences on health, primarily through the mechanisms of social comparison and stereotype threat that permeate our everyday experience in the multiple intersecting hierarchies that we inhabit.</a:t>
            </a:r>
          </a:p>
          <a:p>
            <a:pPr marL="0" indent="0">
              <a:buFont typeface="Arial" panose="020B0604020202020204" pitchFamily="34" charset="0"/>
              <a:buNone/>
            </a:pPr>
            <a:r>
              <a:rPr lang="en-US" sz="1200" kern="1200" dirty="0">
                <a:solidFill>
                  <a:schemeClr val="tx1"/>
                </a:solidFill>
                <a:effectLst/>
                <a:latin typeface="+mn-lt"/>
                <a:ea typeface="+mn-ea"/>
                <a:cs typeface="+mn-cs"/>
              </a:rPr>
              <a:t>(CLICK) Importantly, these domains can interact in their effects on health behaviors. This is something that will be a key feature of my future research and efforts to address health disparities through intervention work.</a:t>
            </a:r>
          </a:p>
          <a:p>
            <a:pPr marL="171450" indent="-171450">
              <a:buFont typeface="Arial" panose="020B0604020202020204" pitchFamily="34" charset="0"/>
              <a:buChar char="•"/>
            </a:pPr>
            <a:r>
              <a:rPr lang="en-CA" sz="1200" kern="1200" dirty="0">
                <a:solidFill>
                  <a:schemeClr val="tx1"/>
                </a:solidFill>
                <a:effectLst/>
                <a:latin typeface="+mn-lt"/>
                <a:ea typeface="+mn-ea"/>
                <a:cs typeface="+mn-cs"/>
              </a:rPr>
              <a:t>I look forward to discussing these and other ideas in the Q&amp;A and in our remaining one-on-one meetings today.</a:t>
            </a:r>
          </a:p>
        </p:txBody>
      </p:sp>
      <p:sp>
        <p:nvSpPr>
          <p:cNvPr id="4" name="Slide Number Placeholder 3"/>
          <p:cNvSpPr>
            <a:spLocks noGrp="1"/>
          </p:cNvSpPr>
          <p:nvPr>
            <p:ph type="sldNum" sz="quarter" idx="10"/>
          </p:nvPr>
        </p:nvSpPr>
        <p:spPr/>
        <p:txBody>
          <a:bodyPr/>
          <a:lstStyle/>
          <a:p>
            <a:fld id="{8DCD96F1-C41F-5F41-ACDE-802BC53F10EE}" type="slidenum">
              <a:rPr lang="en-US" smtClean="0"/>
              <a:t>61</a:t>
            </a:fld>
            <a:endParaRPr lang="en-US"/>
          </a:p>
        </p:txBody>
      </p:sp>
    </p:spTree>
    <p:extLst>
      <p:ext uri="{BB962C8B-B14F-4D97-AF65-F5344CB8AC3E}">
        <p14:creationId xmlns:p14="http://schemas.microsoft.com/office/powerpoint/2010/main" val="2000529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Century Gothic" charset="0"/>
              </a:rPr>
              <a:t>And with that, I would like to conclude by recognizing my brilliant collaborators</a:t>
            </a:r>
            <a:r>
              <a:rPr lang="en-US" baseline="0" dirty="0">
                <a:latin typeface="Century Gothic" charset="0"/>
              </a:rPr>
              <a:t> and</a:t>
            </a:r>
            <a:r>
              <a:rPr lang="en-US" dirty="0">
                <a:latin typeface="Century Gothic" charset="0"/>
              </a:rPr>
              <a:t> others who have helped make my work possible.</a:t>
            </a:r>
          </a:p>
          <a:p>
            <a:pPr eaLnBrk="1" hangingPunct="1">
              <a:spcBef>
                <a:spcPct val="0"/>
              </a:spcBef>
            </a:pPr>
            <a:r>
              <a:rPr lang="en-US" dirty="0">
                <a:latin typeface="Century Gothic" charset="0"/>
              </a:rPr>
              <a:t>I look forward to any questions you may have. Thank you very much!</a:t>
            </a:r>
          </a:p>
          <a:p>
            <a:endParaRPr lang="en-US" dirty="0"/>
          </a:p>
        </p:txBody>
      </p:sp>
      <p:sp>
        <p:nvSpPr>
          <p:cNvPr id="4" name="Slide Number Placeholder 3"/>
          <p:cNvSpPr>
            <a:spLocks noGrp="1"/>
          </p:cNvSpPr>
          <p:nvPr>
            <p:ph type="sldNum" sz="quarter" idx="10"/>
          </p:nvPr>
        </p:nvSpPr>
        <p:spPr/>
        <p:txBody>
          <a:bodyPr/>
          <a:lstStyle/>
          <a:p>
            <a:fld id="{8DCD96F1-C41F-5F41-ACDE-802BC53F10EE}" type="slidenum">
              <a:rPr lang="en-US" smtClean="0"/>
              <a:t>62</a:t>
            </a:fld>
            <a:endParaRPr lang="en-US"/>
          </a:p>
        </p:txBody>
      </p:sp>
    </p:spTree>
    <p:extLst>
      <p:ext uri="{BB962C8B-B14F-4D97-AF65-F5344CB8AC3E}">
        <p14:creationId xmlns:p14="http://schemas.microsoft.com/office/powerpoint/2010/main" val="197903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the status-health gradient is a macro-level phenomenon. In order to intervene, it is important to understand how the accumulation of micro-level effects ultimately contributes to health disparities. To do this, I plan to draw on my research and expertise in social neuroscience and health neuroscience.</a:t>
            </a:r>
          </a:p>
          <a:p>
            <a:r>
              <a:rPr lang="en-US" baseline="0" dirty="0"/>
              <a:t>* I won’t have time to cover the full breadth of my research today, so I will give you a brief overview of the scope of my work before focusing in on a few studies.</a:t>
            </a:r>
          </a:p>
          <a:p>
            <a:r>
              <a:rPr lang="en-US" baseline="0" dirty="0"/>
              <a:t>(CLICK) In my work on social psychology and neuroscience, I have studied: (CLICK x3)</a:t>
            </a:r>
          </a:p>
          <a:p>
            <a:r>
              <a:rPr lang="en-US" baseline="0" dirty="0"/>
              <a:t>(CLICK) In my more recent second line of work in health psychology and neuroscience, I am interested in: (CLICK x3)</a:t>
            </a:r>
          </a:p>
          <a:p>
            <a:r>
              <a:rPr lang="en-US" baseline="0" dirty="0"/>
              <a:t>(CLICK) Finally, my main focus going forward will be to apply the tools of neuroscience and psychology to understand how status differences and social comparisons negatively impact well-being. In this vein, I am interested in (CLICK x2).</a:t>
            </a:r>
          </a:p>
          <a:p>
            <a:r>
              <a:rPr lang="en-US" baseline="0" dirty="0"/>
              <a:t>(CLICK) However, in the future, I am also plan to explore how our experience of social hierarchy relates to our immune system functioning.</a:t>
            </a:r>
          </a:p>
        </p:txBody>
      </p:sp>
      <p:sp>
        <p:nvSpPr>
          <p:cNvPr id="4" name="Slide Number Placeholder 3"/>
          <p:cNvSpPr>
            <a:spLocks noGrp="1"/>
          </p:cNvSpPr>
          <p:nvPr>
            <p:ph type="sldNum" sz="quarter" idx="10"/>
          </p:nvPr>
        </p:nvSpPr>
        <p:spPr/>
        <p:txBody>
          <a:bodyPr/>
          <a:lstStyle/>
          <a:p>
            <a:fld id="{8DCD96F1-C41F-5F41-ACDE-802BC53F10EE}" type="slidenum">
              <a:rPr lang="en-US" smtClean="0"/>
              <a:t>7</a:t>
            </a:fld>
            <a:endParaRPr lang="en-US"/>
          </a:p>
        </p:txBody>
      </p:sp>
    </p:spTree>
    <p:extLst>
      <p:ext uri="{BB962C8B-B14F-4D97-AF65-F5344CB8AC3E}">
        <p14:creationId xmlns:p14="http://schemas.microsoft.com/office/powerpoint/2010/main" val="257395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my talk today, I am going to present first my fMRI work on status-based impression formation, with a focus on how perceived status intersects with social identities such as race and gender.</a:t>
            </a:r>
          </a:p>
          <a:p>
            <a:r>
              <a:rPr lang="en-US" baseline="0" dirty="0"/>
              <a:t>(CLICK) After that, I will touch on some more recent work that uses fMRI to predict the way that people will respond to health messaging that promotes physical activity.</a:t>
            </a:r>
          </a:p>
        </p:txBody>
      </p:sp>
      <p:sp>
        <p:nvSpPr>
          <p:cNvPr id="4" name="Slide Number Placeholder 3"/>
          <p:cNvSpPr>
            <a:spLocks noGrp="1"/>
          </p:cNvSpPr>
          <p:nvPr>
            <p:ph type="sldNum" sz="quarter" idx="10"/>
          </p:nvPr>
        </p:nvSpPr>
        <p:spPr/>
        <p:txBody>
          <a:bodyPr/>
          <a:lstStyle/>
          <a:p>
            <a:fld id="{8DCD96F1-C41F-5F41-ACDE-802BC53F10EE}" type="slidenum">
              <a:rPr lang="en-US" smtClean="0"/>
              <a:t>8</a:t>
            </a:fld>
            <a:endParaRPr lang="en-US"/>
          </a:p>
        </p:txBody>
      </p:sp>
    </p:spTree>
    <p:extLst>
      <p:ext uri="{BB962C8B-B14F-4D97-AF65-F5344CB8AC3E}">
        <p14:creationId xmlns:p14="http://schemas.microsoft.com/office/powerpoint/2010/main" val="112708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In my efforts to understand the relationships between social status and health, I want to highlight the different ways that I use neuroimaging. </a:t>
            </a:r>
          </a:p>
          <a:p>
            <a:pPr marL="0" indent="0">
              <a:buFont typeface="Arial" panose="020B0604020202020204" pitchFamily="34" charset="0"/>
              <a:buNone/>
            </a:pPr>
            <a:r>
              <a:rPr lang="en-US" sz="1200" kern="1200" dirty="0">
                <a:solidFill>
                  <a:schemeClr val="tx1"/>
                </a:solidFill>
                <a:effectLst/>
                <a:latin typeface="+mn-lt"/>
                <a:ea typeface="+mn-ea"/>
                <a:cs typeface="+mn-cs"/>
              </a:rPr>
              <a:t>(CLICK) In the impression formation work I will show you first, I take a brain mapping approach to identify neural responses to impression formation and how these are modulated by perceived status and the perceiver’s motivation to respond without prejudice.</a:t>
            </a:r>
          </a:p>
          <a:p>
            <a:pPr marL="0" indent="0">
              <a:buFont typeface="Arial" panose="020B0604020202020204" pitchFamily="34" charset="0"/>
              <a:buNone/>
            </a:pPr>
            <a:r>
              <a:rPr lang="en-US" sz="1200" kern="1200" dirty="0">
                <a:solidFill>
                  <a:schemeClr val="tx1"/>
                </a:solidFill>
                <a:effectLst/>
                <a:latin typeface="+mn-lt"/>
                <a:ea typeface="+mn-ea"/>
                <a:cs typeface="+mn-cs"/>
              </a:rPr>
              <a:t>* In the work on health messaging that I will show you, I use a mapping approach to identify patterns of brain activity that reflect decisions about the self-relevance and valence of trait words.</a:t>
            </a:r>
          </a:p>
          <a:p>
            <a:pPr marL="0" indent="0">
              <a:buFont typeface="Arial" panose="020B0604020202020204" pitchFamily="34" charset="0"/>
              <a:buNone/>
            </a:pPr>
            <a:r>
              <a:rPr lang="en-US" sz="1200" kern="1200" dirty="0">
                <a:solidFill>
                  <a:schemeClr val="tx1"/>
                </a:solidFill>
                <a:effectLst/>
                <a:latin typeface="+mn-lt"/>
                <a:ea typeface="+mn-ea"/>
                <a:cs typeface="+mn-cs"/>
              </a:rPr>
              <a:t>(CLICK) However, I also use a brain-as-predictor approach to understand how these patterns of brain activity predict real-world outcomes, in this case people’s receptivity to health messaging.</a:t>
            </a:r>
          </a:p>
          <a:p>
            <a:pPr marL="0" indent="0">
              <a:buFont typeface="Arial" panose="020B0604020202020204" pitchFamily="34" charset="0"/>
              <a:buNone/>
            </a:pPr>
            <a:r>
              <a:rPr lang="en-US" sz="1200" kern="1200" dirty="0">
                <a:solidFill>
                  <a:schemeClr val="tx1"/>
                </a:solidFill>
                <a:effectLst/>
                <a:latin typeface="+mn-lt"/>
                <a:ea typeface="+mn-ea"/>
                <a:cs typeface="+mn-cs"/>
              </a:rPr>
              <a:t>* This brain-as-predictor approach is important to my future directions, so I will return to it later in my talk.</a:t>
            </a:r>
          </a:p>
        </p:txBody>
      </p:sp>
      <p:sp>
        <p:nvSpPr>
          <p:cNvPr id="4" name="Slide Number Placeholder 3"/>
          <p:cNvSpPr>
            <a:spLocks noGrp="1"/>
          </p:cNvSpPr>
          <p:nvPr>
            <p:ph type="sldNum" sz="quarter" idx="10"/>
          </p:nvPr>
        </p:nvSpPr>
        <p:spPr/>
        <p:txBody>
          <a:bodyPr/>
          <a:lstStyle/>
          <a:p>
            <a:fld id="{9B240A70-34B1-4524-81F6-DABF90C7C4D1}" type="slidenum">
              <a:rPr lang="en-US" smtClean="0"/>
              <a:t>9</a:t>
            </a:fld>
            <a:endParaRPr lang="en-US"/>
          </a:p>
        </p:txBody>
      </p:sp>
    </p:spTree>
    <p:extLst>
      <p:ext uri="{BB962C8B-B14F-4D97-AF65-F5344CB8AC3E}">
        <p14:creationId xmlns:p14="http://schemas.microsoft.com/office/powerpoint/2010/main" val="396379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2C3CE4F-B038-A040-9EFF-0B3D00869F91}"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1769283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17802-9E02-304D-8B0B-091EA65FCBE1}"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2010291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552907-D684-F343-83AC-5A9DE27EBC71}"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392542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A1FD0A-4B89-5A48-BFEB-9A5A0FE5625E}"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2033044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F6A418-75AE-3A48-AFAA-223042991A4C}"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2333418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DF4AD2-EEB6-334B-84D5-7A003D31DD13}"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4149308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27FB08-FA52-B64E-9A96-BA7FDA9C16F4}"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3758466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7DBD0B-0721-6A49-9FDF-BA359DBEA927}" type="datetime1">
              <a:rPr lang="en-US" smtClean="0"/>
              <a:t>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2442381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A7BF1-B92E-B04F-8A08-D84B8EF45A35}" type="datetime1">
              <a:rPr lang="en-US" smtClean="0"/>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3506369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6B1E7-EFAD-ED48-ACF2-9E5067E8250F}" type="datetime1">
              <a:rPr lang="en-US" smtClean="0"/>
              <a:t>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26856782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75A53F9-8EC9-914C-B450-2635E817680D}"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217103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86A26C-42F6-4644-9E09-72226AE19A50}"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1147971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BADE5FB-82F5-4F40-82C1-2B76211BC7FF}"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3871049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484E34-99B8-304C-B73B-FC7BB94E1344}"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3368527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C53DC4-7D21-5049-B8CC-4ED0871A3DCF}"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2224A7-6467-9C4D-89A3-88C0A1CDB4C0}" type="slidenum">
              <a:rPr lang="en-US" smtClean="0"/>
              <a:t>‹#›</a:t>
            </a:fld>
            <a:endParaRPr lang="en-US"/>
          </a:p>
        </p:txBody>
      </p:sp>
    </p:spTree>
    <p:extLst>
      <p:ext uri="{BB962C8B-B14F-4D97-AF65-F5344CB8AC3E}">
        <p14:creationId xmlns:p14="http://schemas.microsoft.com/office/powerpoint/2010/main" val="133388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AAB92-8703-DA41-AD99-2EAF47420E85}" type="datetime1">
              <a:rPr lang="en-US" smtClean="0"/>
              <a:t>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56119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041AFE-64C1-C84B-A7D6-E72DD39853E4}"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129003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F88A26-9D15-8946-98E3-F2A8BDC3D246}" type="datetime1">
              <a:rPr lang="en-US" smtClean="0"/>
              <a:t>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318456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A01CE-06EE-E747-BE8A-C4BC990E0462}" type="datetime1">
              <a:rPr lang="en-US" smtClean="0"/>
              <a:t>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226438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F24B48-883E-E64B-B0F9-5E3E242F7232}" type="datetime1">
              <a:rPr lang="en-US" smtClean="0"/>
              <a:t>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3671619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B9B6F9-8896-7F42-B167-195FAFFA0DA1}"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257251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DDAF8A-CE5F-7A40-80F8-EE88A8DC6719}" type="datetime1">
              <a:rPr lang="en-US" smtClean="0"/>
              <a:t>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50EA9-0303-B746-AFB0-2310401DD2DC}" type="slidenum">
              <a:rPr lang="en-US" smtClean="0"/>
              <a:t>‹#›</a:t>
            </a:fld>
            <a:endParaRPr lang="en-US"/>
          </a:p>
        </p:txBody>
      </p:sp>
    </p:spTree>
    <p:extLst>
      <p:ext uri="{BB962C8B-B14F-4D97-AF65-F5344CB8AC3E}">
        <p14:creationId xmlns:p14="http://schemas.microsoft.com/office/powerpoint/2010/main" val="67822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505059-E4D5-9E46-9C00-30E5FCC77E96}" type="datetime1">
              <a:rPr lang="en-US" smtClean="0"/>
              <a:t>1/3/21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C50EA9-0303-B746-AFB0-2310401DD2DC}" type="slidenum">
              <a:rPr lang="en-US" smtClean="0"/>
              <a:t>‹#›</a:t>
            </a:fld>
            <a:endParaRPr lang="en-US"/>
          </a:p>
        </p:txBody>
      </p:sp>
    </p:spTree>
    <p:extLst>
      <p:ext uri="{BB962C8B-B14F-4D97-AF65-F5344CB8AC3E}">
        <p14:creationId xmlns:p14="http://schemas.microsoft.com/office/powerpoint/2010/main" val="792504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8C01A2-322F-FC45-8766-D3AA25595E5C}" type="datetime1">
              <a:rPr lang="en-US" smtClean="0"/>
              <a:t>1/3/21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B2224A7-6467-9C4D-89A3-88C0A1CDB4C0}" type="slidenum">
              <a:rPr lang="en-US" smtClean="0"/>
              <a:t>‹#›</a:t>
            </a:fld>
            <a:endParaRPr lang="en-US"/>
          </a:p>
        </p:txBody>
      </p:sp>
    </p:spTree>
    <p:extLst>
      <p:ext uri="{BB962C8B-B14F-4D97-AF65-F5344CB8AC3E}">
        <p14:creationId xmlns:p14="http://schemas.microsoft.com/office/powerpoint/2010/main" val="365178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mailto:brad.mattan@gmail.com" TargetMode="External"/><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037" y="52957"/>
            <a:ext cx="8610600" cy="3581399"/>
          </a:xfrm>
        </p:spPr>
        <p:txBody>
          <a:bodyPr>
            <a:noAutofit/>
          </a:bodyPr>
          <a:lstStyle/>
          <a:p>
            <a:pPr algn="l"/>
            <a:r>
              <a:rPr lang="en-US" sz="4800" dirty="0">
                <a:latin typeface="Arial" panose="020B0604020202020204" pitchFamily="34" charset="0"/>
                <a:cs typeface="Arial" panose="020B0604020202020204" pitchFamily="34" charset="0"/>
              </a:rPr>
              <a:t>A Neuroscience Approach to Social Status Perception and Health</a:t>
            </a:r>
            <a:endParaRPr lang="en-US" sz="4500"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91790" y="3631235"/>
            <a:ext cx="7924800" cy="2438400"/>
          </a:xfrm>
        </p:spPr>
        <p:txBody>
          <a:bodyPr>
            <a:noAutofit/>
          </a:bodyPr>
          <a:lstStyle/>
          <a:p>
            <a:pPr algn="l">
              <a:spcBef>
                <a:spcPts val="0"/>
              </a:spcBef>
            </a:pPr>
            <a:r>
              <a:rPr lang="en-US" sz="2700" dirty="0">
                <a:solidFill>
                  <a:schemeClr val="tx1"/>
                </a:solidFill>
                <a:latin typeface="Arial" panose="020B0604020202020204" pitchFamily="34" charset="0"/>
                <a:cs typeface="Arial" panose="020B0604020202020204" pitchFamily="34" charset="0"/>
              </a:rPr>
              <a:t>Bradley D. Mattan, Ph.D.</a:t>
            </a:r>
          </a:p>
          <a:p>
            <a:pPr algn="l">
              <a:spcBef>
                <a:spcPts val="0"/>
              </a:spcBef>
            </a:pPr>
            <a:r>
              <a:rPr lang="en-US" sz="2700" dirty="0">
                <a:solidFill>
                  <a:schemeClr val="tx1"/>
                </a:solidFill>
                <a:latin typeface="Arial" panose="020B0604020202020204" pitchFamily="34" charset="0"/>
                <a:cs typeface="Arial" panose="020B0604020202020204" pitchFamily="34" charset="0"/>
              </a:rPr>
              <a:t>Annenberg School for Communication</a:t>
            </a:r>
          </a:p>
          <a:p>
            <a:pPr algn="l">
              <a:spcBef>
                <a:spcPts val="0"/>
              </a:spcBef>
            </a:pPr>
            <a:r>
              <a:rPr lang="en-US" sz="2700" dirty="0">
                <a:solidFill>
                  <a:schemeClr val="tx1"/>
                </a:solidFill>
                <a:latin typeface="Arial" panose="020B0604020202020204" pitchFamily="34" charset="0"/>
                <a:cs typeface="Arial" panose="020B0604020202020204" pitchFamily="34" charset="0"/>
              </a:rPr>
              <a:t>University of Pennsylvania</a:t>
            </a:r>
          </a:p>
        </p:txBody>
      </p:sp>
    </p:spTree>
    <p:extLst>
      <p:ext uri="{BB962C8B-B14F-4D97-AF65-F5344CB8AC3E}">
        <p14:creationId xmlns:p14="http://schemas.microsoft.com/office/powerpoint/2010/main" val="43204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84150" y="274638"/>
            <a:ext cx="8763000" cy="1143000"/>
          </a:xfrm>
        </p:spPr>
        <p:txBody>
          <a:bodyPr>
            <a:normAutofit/>
          </a:bodyPr>
          <a:lstStyle/>
          <a:p>
            <a:r>
              <a:rPr lang="en-US" dirty="0">
                <a:latin typeface="Arial" panose="020B0604020202020204" pitchFamily="34" charset="0"/>
                <a:cs typeface="Arial" panose="020B0604020202020204" pitchFamily="34" charset="0"/>
              </a:rPr>
              <a:t>Multi-level approach</a:t>
            </a:r>
            <a:endParaRPr lang="en-US" sz="3900" dirty="0">
              <a:latin typeface="Arial" panose="020B0604020202020204" pitchFamily="34" charset="0"/>
              <a:cs typeface="Arial" panose="020B0604020202020204" pitchFamily="34" charset="0"/>
            </a:endParaRPr>
          </a:p>
        </p:txBody>
      </p:sp>
      <p:pic>
        <p:nvPicPr>
          <p:cNvPr id="1028" name="Picture 4" descr="MacArthur scale of subjective social status. It is used to assess... |  Download Scientific Diagram">
            <a:extLst>
              <a:ext uri="{FF2B5EF4-FFF2-40B4-BE49-F238E27FC236}">
                <a16:creationId xmlns:a16="http://schemas.microsoft.com/office/drawing/2014/main" id="{0EE6090F-5C67-084E-A65D-30AF6DE8B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852" y="1663770"/>
            <a:ext cx="2238738" cy="20552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47E4B3-B74C-B143-B909-BC700C3BB7C3}"/>
              </a:ext>
            </a:extLst>
          </p:cNvPr>
          <p:cNvSpPr txBox="1"/>
          <p:nvPr/>
        </p:nvSpPr>
        <p:spPr>
          <a:xfrm>
            <a:off x="6472556" y="3618364"/>
            <a:ext cx="2683329"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MacArthur Ladder: Subjective Status</a:t>
            </a:r>
          </a:p>
        </p:txBody>
      </p:sp>
      <p:pic>
        <p:nvPicPr>
          <p:cNvPr id="12" name="Picture 10" descr="Alvaro Sanchez on Twitter: &quot;A geospatial representation of the Gini  coefficient, a measurement of income inequality, throughout Philly by census  tract. Dark green tracts represent areas with larger coefficients or  maximal inequality">
            <a:extLst>
              <a:ext uri="{FF2B5EF4-FFF2-40B4-BE49-F238E27FC236}">
                <a16:creationId xmlns:a16="http://schemas.microsoft.com/office/drawing/2014/main" id="{E1FBE275-8EE9-9049-935F-F17DC40E1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6" t="8889" r="18003" b="7593"/>
          <a:stretch/>
        </p:blipFill>
        <p:spPr bwMode="auto">
          <a:xfrm>
            <a:off x="728809" y="4264695"/>
            <a:ext cx="2131352" cy="23331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LifeData Experience Sampling App | LifeData Experience Sampling App for  Research">
            <a:extLst>
              <a:ext uri="{FF2B5EF4-FFF2-40B4-BE49-F238E27FC236}">
                <a16:creationId xmlns:a16="http://schemas.microsoft.com/office/drawing/2014/main" id="{AB6A965E-340A-5240-A2AB-8550DB6435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778" t="14805" r="22361" b="11111"/>
          <a:stretch/>
        </p:blipFill>
        <p:spPr bwMode="auto">
          <a:xfrm>
            <a:off x="3767868" y="4485409"/>
            <a:ext cx="1387147" cy="2150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FD4D733-9639-DC4D-8EF2-9E8758696C6A}"/>
              </a:ext>
            </a:extLst>
          </p:cNvPr>
          <p:cNvPicPr>
            <a:picLocks noChangeAspect="1"/>
          </p:cNvPicPr>
          <p:nvPr/>
        </p:nvPicPr>
        <p:blipFill>
          <a:blip r:embed="rId6"/>
          <a:stretch>
            <a:fillRect/>
          </a:stretch>
        </p:blipFill>
        <p:spPr>
          <a:xfrm>
            <a:off x="301847" y="1663770"/>
            <a:ext cx="2985277" cy="2150883"/>
          </a:xfrm>
          <a:prstGeom prst="rect">
            <a:avLst/>
          </a:prstGeom>
        </p:spPr>
      </p:pic>
      <p:sp>
        <p:nvSpPr>
          <p:cNvPr id="13" name="Rectangle 12">
            <a:extLst>
              <a:ext uri="{FF2B5EF4-FFF2-40B4-BE49-F238E27FC236}">
                <a16:creationId xmlns:a16="http://schemas.microsoft.com/office/drawing/2014/main" id="{4F977A1B-3082-7B42-8566-AD492E26AECD}"/>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2" descr="Cigarette Smoking Falls to Record Low Among US Adults | Voice of America -  English">
            <a:extLst>
              <a:ext uri="{FF2B5EF4-FFF2-40B4-BE49-F238E27FC236}">
                <a16:creationId xmlns:a16="http://schemas.microsoft.com/office/drawing/2014/main" id="{15E08628-C1AF-3A41-8D47-149A485A7A9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248"/>
          <a:stretch/>
        </p:blipFill>
        <p:spPr bwMode="auto">
          <a:xfrm>
            <a:off x="5983318" y="4568672"/>
            <a:ext cx="2963832" cy="198751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78F2909-FA3D-2F45-BC29-CA6A0C980D0E}"/>
              </a:ext>
            </a:extLst>
          </p:cNvPr>
          <p:cNvGrpSpPr/>
          <p:nvPr/>
        </p:nvGrpSpPr>
        <p:grpSpPr>
          <a:xfrm>
            <a:off x="3471260" y="1755132"/>
            <a:ext cx="3071509" cy="2199836"/>
            <a:chOff x="10436" y="1755132"/>
            <a:chExt cx="3071509" cy="2199836"/>
          </a:xfrm>
        </p:grpSpPr>
        <p:pic>
          <p:nvPicPr>
            <p:cNvPr id="1030" name="Picture 6" descr="Example illustrations of two-toned face and car images, which were... |  Download Scientific Diagram">
              <a:extLst>
                <a:ext uri="{FF2B5EF4-FFF2-40B4-BE49-F238E27FC236}">
                  <a16:creationId xmlns:a16="http://schemas.microsoft.com/office/drawing/2014/main" id="{3110552E-228E-3A40-9E7F-2EBBF6B71A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9316" r="20533" b="1"/>
            <a:stretch/>
          </p:blipFill>
          <p:spPr bwMode="auto">
            <a:xfrm>
              <a:off x="10436" y="1854875"/>
              <a:ext cx="3071509" cy="197015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21A5D7FE-CB69-C24C-BEC2-4B4C5014001F}"/>
                </a:ext>
              </a:extLst>
            </p:cNvPr>
            <p:cNvCxnSpPr>
              <a:cxnSpLocks/>
            </p:cNvCxnSpPr>
            <p:nvPr/>
          </p:nvCxnSpPr>
          <p:spPr>
            <a:xfrm flipV="1">
              <a:off x="114300" y="2954218"/>
              <a:ext cx="2967645" cy="6398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11D5F438-0EE9-C443-B5F9-D246B4F41911}"/>
                </a:ext>
              </a:extLst>
            </p:cNvPr>
            <p:cNvSpPr txBox="1"/>
            <p:nvPr/>
          </p:nvSpPr>
          <p:spPr>
            <a:xfrm>
              <a:off x="313187" y="2235064"/>
              <a:ext cx="612668"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mask</a:t>
              </a:r>
            </a:p>
          </p:txBody>
        </p:sp>
        <p:sp>
          <p:nvSpPr>
            <p:cNvPr id="26" name="TextBox 25">
              <a:extLst>
                <a:ext uri="{FF2B5EF4-FFF2-40B4-BE49-F238E27FC236}">
                  <a16:creationId xmlns:a16="http://schemas.microsoft.com/office/drawing/2014/main" id="{1217E54A-BB68-8745-965C-4060ABA6EE21}"/>
                </a:ext>
              </a:extLst>
            </p:cNvPr>
            <p:cNvSpPr txBox="1"/>
            <p:nvPr/>
          </p:nvSpPr>
          <p:spPr>
            <a:xfrm>
              <a:off x="1212557" y="1975840"/>
              <a:ext cx="63190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prime</a:t>
              </a:r>
            </a:p>
          </p:txBody>
        </p:sp>
        <p:sp>
          <p:nvSpPr>
            <p:cNvPr id="27" name="TextBox 26">
              <a:extLst>
                <a:ext uri="{FF2B5EF4-FFF2-40B4-BE49-F238E27FC236}">
                  <a16:creationId xmlns:a16="http://schemas.microsoft.com/office/drawing/2014/main" id="{356C1815-F597-D04C-8FEE-297FAEDCAF4D}"/>
                </a:ext>
              </a:extLst>
            </p:cNvPr>
            <p:cNvSpPr txBox="1"/>
            <p:nvPr/>
          </p:nvSpPr>
          <p:spPr>
            <a:xfrm>
              <a:off x="2089222" y="1755132"/>
              <a:ext cx="641522"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target</a:t>
              </a:r>
            </a:p>
          </p:txBody>
        </p:sp>
        <p:sp>
          <p:nvSpPr>
            <p:cNvPr id="28" name="TextBox 27">
              <a:extLst>
                <a:ext uri="{FF2B5EF4-FFF2-40B4-BE49-F238E27FC236}">
                  <a16:creationId xmlns:a16="http://schemas.microsoft.com/office/drawing/2014/main" id="{6520A566-1A5D-2F4E-9498-F6B37FAE9609}"/>
                </a:ext>
              </a:extLst>
            </p:cNvPr>
            <p:cNvSpPr txBox="1"/>
            <p:nvPr/>
          </p:nvSpPr>
          <p:spPr>
            <a:xfrm>
              <a:off x="51737" y="3647191"/>
              <a:ext cx="522900" cy="307777"/>
            </a:xfrm>
            <a:prstGeom prst="rect">
              <a:avLst/>
            </a:prstGeom>
            <a:solidFill>
              <a:schemeClr val="bg1"/>
            </a:solidFill>
          </p:spPr>
          <p:txBody>
            <a:bodyPr wrap="none" rtlCol="0" anchor="t">
              <a:spAutoFit/>
            </a:bodyPr>
            <a:lstStyle/>
            <a:p>
              <a:r>
                <a:rPr lang="en-US" sz="1400" dirty="0">
                  <a:latin typeface="Arial" panose="020B0604020202020204" pitchFamily="34" charset="0"/>
                  <a:cs typeface="Arial" panose="020B0604020202020204" pitchFamily="34" charset="0"/>
                </a:rPr>
                <a:t>time</a:t>
              </a:r>
            </a:p>
          </p:txBody>
        </p:sp>
        <p:sp>
          <p:nvSpPr>
            <p:cNvPr id="29" name="TextBox 28">
              <a:extLst>
                <a:ext uri="{FF2B5EF4-FFF2-40B4-BE49-F238E27FC236}">
                  <a16:creationId xmlns:a16="http://schemas.microsoft.com/office/drawing/2014/main" id="{597E6765-919F-3545-B8D5-657C55EE3E2A}"/>
                </a:ext>
              </a:extLst>
            </p:cNvPr>
            <p:cNvSpPr txBox="1"/>
            <p:nvPr/>
          </p:nvSpPr>
          <p:spPr>
            <a:xfrm>
              <a:off x="1211660" y="3308637"/>
              <a:ext cx="1862508"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Evaluative Priming Task</a:t>
              </a:r>
            </a:p>
          </p:txBody>
        </p:sp>
      </p:grpSp>
    </p:spTree>
    <p:extLst>
      <p:ext uri="{BB962C8B-B14F-4D97-AF65-F5344CB8AC3E}">
        <p14:creationId xmlns:p14="http://schemas.microsoft.com/office/powerpoint/2010/main" val="102882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Overview</a:t>
            </a:r>
          </a:p>
        </p:txBody>
      </p:sp>
      <p:sp>
        <p:nvSpPr>
          <p:cNvPr id="3" name="Content Placeholder 2"/>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rPr>
              <a:t>What neural processes support impression formation based on perceived status and race?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we isolate neural signatures of self-relevance and valence to predict health message effectiveness?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Future directions</a:t>
            </a:r>
          </a:p>
          <a:p>
            <a:pPr lvl="1"/>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8AD90A3-516C-F446-9F4B-EF03463A6BE3}"/>
              </a:ext>
            </a:extLst>
          </p:cNvPr>
          <p:cNvSpPr/>
          <p:nvPr/>
        </p:nvSpPr>
        <p:spPr>
          <a:xfrm>
            <a:off x="117231" y="3047707"/>
            <a:ext cx="8569569" cy="2848708"/>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56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9183757" cy="1143000"/>
          </a:xfrm>
        </p:spPr>
        <p:txBody>
          <a:bodyPr>
            <a:normAutofit/>
          </a:bodyPr>
          <a:lstStyle/>
          <a:p>
            <a:r>
              <a:rPr lang="en-US" dirty="0">
                <a:latin typeface="Arial" panose="020B0604020202020204" pitchFamily="34" charset="0"/>
                <a:cs typeface="Arial" panose="020B0604020202020204" pitchFamily="34" charset="0"/>
              </a:rPr>
              <a:t>The value of seeing high status</a:t>
            </a:r>
          </a:p>
        </p:txBody>
      </p:sp>
      <p:sp>
        <p:nvSpPr>
          <p:cNvPr id="8" name="Rectangle 7"/>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extBox 5"/>
          <p:cNvSpPr txBox="1"/>
          <p:nvPr/>
        </p:nvSpPr>
        <p:spPr>
          <a:xfrm>
            <a:off x="2811788" y="5364943"/>
            <a:ext cx="2011672" cy="338554"/>
          </a:xfrm>
          <a:prstGeom prst="rect">
            <a:avLst/>
          </a:prstGeom>
          <a:noFill/>
        </p:spPr>
        <p:txBody>
          <a:bodyPr wrap="square" rtlCol="0">
            <a:spAutoFit/>
          </a:bodyPr>
          <a:lstStyle/>
          <a:p>
            <a:pPr algn="r"/>
            <a:r>
              <a:rPr lang="en-US" sz="1600" dirty="0" err="1">
                <a:latin typeface="Arial" panose="020B0604020202020204" pitchFamily="34" charset="0"/>
                <a:cs typeface="Arial" panose="020B0604020202020204" pitchFamily="34" charset="0"/>
              </a:rPr>
              <a:t>Deaner</a:t>
            </a:r>
            <a:r>
              <a:rPr lang="en-US" sz="1600" dirty="0">
                <a:latin typeface="Arial" panose="020B0604020202020204" pitchFamily="34" charset="0"/>
                <a:cs typeface="Arial" panose="020B0604020202020204" pitchFamily="34" charset="0"/>
              </a:rPr>
              <a:t> et al., 2005</a:t>
            </a:r>
          </a:p>
        </p:txBody>
      </p:sp>
      <p:pic>
        <p:nvPicPr>
          <p:cNvPr id="3" name="Picture 2">
            <a:extLst>
              <a:ext uri="{FF2B5EF4-FFF2-40B4-BE49-F238E27FC236}">
                <a16:creationId xmlns:a16="http://schemas.microsoft.com/office/drawing/2014/main" id="{D1884A13-D28C-2A4B-ABD5-C502E33FDA3D}"/>
              </a:ext>
            </a:extLst>
          </p:cNvPr>
          <p:cNvPicPr>
            <a:picLocks noChangeAspect="1"/>
          </p:cNvPicPr>
          <p:nvPr/>
        </p:nvPicPr>
        <p:blipFill>
          <a:blip r:embed="rId3"/>
          <a:stretch>
            <a:fillRect/>
          </a:stretch>
        </p:blipFill>
        <p:spPr>
          <a:xfrm>
            <a:off x="148590" y="2197100"/>
            <a:ext cx="4674870" cy="3052099"/>
          </a:xfrm>
          <a:prstGeom prst="rect">
            <a:avLst/>
          </a:prstGeom>
        </p:spPr>
      </p:pic>
      <p:pic>
        <p:nvPicPr>
          <p:cNvPr id="4" name="Picture 3">
            <a:extLst>
              <a:ext uri="{FF2B5EF4-FFF2-40B4-BE49-F238E27FC236}">
                <a16:creationId xmlns:a16="http://schemas.microsoft.com/office/drawing/2014/main" id="{7D45DE76-4956-0B45-8B51-1D619F5F87CF}"/>
              </a:ext>
            </a:extLst>
          </p:cNvPr>
          <p:cNvPicPr>
            <a:picLocks noChangeAspect="1"/>
          </p:cNvPicPr>
          <p:nvPr/>
        </p:nvPicPr>
        <p:blipFill>
          <a:blip r:embed="rId4"/>
          <a:stretch>
            <a:fillRect/>
          </a:stretch>
        </p:blipFill>
        <p:spPr>
          <a:xfrm>
            <a:off x="5280660" y="2066625"/>
            <a:ext cx="3657600" cy="3467595"/>
          </a:xfrm>
          <a:prstGeom prst="rect">
            <a:avLst/>
          </a:prstGeom>
        </p:spPr>
      </p:pic>
      <p:sp>
        <p:nvSpPr>
          <p:cNvPr id="5" name="Rectangle 4">
            <a:extLst>
              <a:ext uri="{FF2B5EF4-FFF2-40B4-BE49-F238E27FC236}">
                <a16:creationId xmlns:a16="http://schemas.microsoft.com/office/drawing/2014/main" id="{C43B96B6-5BA5-9B4E-B5F5-DAD5CE106CA9}"/>
              </a:ext>
            </a:extLst>
          </p:cNvPr>
          <p:cNvSpPr/>
          <p:nvPr/>
        </p:nvSpPr>
        <p:spPr>
          <a:xfrm>
            <a:off x="0" y="2197100"/>
            <a:ext cx="502920" cy="408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7299D-39E5-7548-992C-4464A7A4B34A}"/>
              </a:ext>
            </a:extLst>
          </p:cNvPr>
          <p:cNvSpPr/>
          <p:nvPr/>
        </p:nvSpPr>
        <p:spPr>
          <a:xfrm>
            <a:off x="5193030" y="1992630"/>
            <a:ext cx="502920" cy="408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37BCE14-7335-C548-8AAD-C186010A6187}"/>
              </a:ext>
            </a:extLst>
          </p:cNvPr>
          <p:cNvSpPr/>
          <p:nvPr/>
        </p:nvSpPr>
        <p:spPr>
          <a:xfrm>
            <a:off x="8366760" y="2528570"/>
            <a:ext cx="419100" cy="1254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A170CF-CAFA-0D4D-8577-393513C12B57}"/>
              </a:ext>
            </a:extLst>
          </p:cNvPr>
          <p:cNvSpPr/>
          <p:nvPr/>
        </p:nvSpPr>
        <p:spPr>
          <a:xfrm>
            <a:off x="7200900" y="4983480"/>
            <a:ext cx="1234440" cy="1828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629705C7-823A-3C4F-954E-993310EA533C}"/>
              </a:ext>
            </a:extLst>
          </p:cNvPr>
          <p:cNvSpPr txBox="1">
            <a:spLocks/>
          </p:cNvSpPr>
          <p:nvPr/>
        </p:nvSpPr>
        <p:spPr>
          <a:xfrm>
            <a:off x="1265055" y="6514540"/>
            <a:ext cx="7886700"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err="1">
                <a:latin typeface="Arial" charset="0"/>
                <a:ea typeface="Arial" charset="0"/>
                <a:cs typeface="Arial" charset="0"/>
              </a:rPr>
              <a:t>Mattan</a:t>
            </a:r>
            <a:r>
              <a:rPr lang="en-US" sz="2000" dirty="0">
                <a:latin typeface="Arial" charset="0"/>
                <a:ea typeface="Arial" charset="0"/>
                <a:cs typeface="Arial" charset="0"/>
              </a:rPr>
              <a:t> et al., 2017, </a:t>
            </a:r>
            <a:r>
              <a:rPr lang="en-US" sz="2000" i="1" dirty="0" err="1">
                <a:latin typeface="Arial" charset="0"/>
                <a:ea typeface="Arial" charset="0"/>
                <a:cs typeface="Arial" charset="0"/>
              </a:rPr>
              <a:t>Persp</a:t>
            </a:r>
            <a:r>
              <a:rPr lang="en-US" sz="2000" i="1" dirty="0">
                <a:latin typeface="Arial" charset="0"/>
                <a:ea typeface="Arial" charset="0"/>
                <a:cs typeface="Arial" charset="0"/>
              </a:rPr>
              <a:t>. on Psych. Sci.</a:t>
            </a:r>
          </a:p>
        </p:txBody>
      </p:sp>
    </p:spTree>
    <p:extLst>
      <p:ext uri="{BB962C8B-B14F-4D97-AF65-F5344CB8AC3E}">
        <p14:creationId xmlns:p14="http://schemas.microsoft.com/office/powerpoint/2010/main" val="86703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358" y="368862"/>
            <a:ext cx="7886700" cy="1325563"/>
          </a:xfrm>
        </p:spPr>
        <p:txBody>
          <a:bodyPr>
            <a:normAutofit fontScale="90000"/>
          </a:bodyPr>
          <a:lstStyle/>
          <a:p>
            <a:r>
              <a:rPr lang="en-US" sz="5000" dirty="0">
                <a:latin typeface="Arial" charset="0"/>
                <a:ea typeface="Arial" charset="0"/>
                <a:cs typeface="Arial" charset="0"/>
              </a:rPr>
              <a:t>Status-based evaluation in humans</a:t>
            </a:r>
          </a:p>
        </p:txBody>
      </p:sp>
      <p:sp>
        <p:nvSpPr>
          <p:cNvPr id="3" name="Content Placeholder 2"/>
          <p:cNvSpPr>
            <a:spLocks noGrp="1"/>
          </p:cNvSpPr>
          <p:nvPr>
            <p:ph idx="1"/>
          </p:nvPr>
        </p:nvSpPr>
        <p:spPr>
          <a:xfrm>
            <a:off x="300846" y="1825625"/>
            <a:ext cx="8385954" cy="4351338"/>
          </a:xfrm>
        </p:spPr>
        <p:txBody>
          <a:bodyPr>
            <a:normAutofit/>
          </a:bodyPr>
          <a:lstStyle/>
          <a:p>
            <a:endParaRPr lang="en-US" sz="2800" dirty="0">
              <a:latin typeface="Arial" charset="0"/>
              <a:ea typeface="Arial" charset="0"/>
              <a:cs typeface="Arial" charset="0"/>
            </a:endParaRPr>
          </a:p>
          <a:p>
            <a:pPr lvl="0"/>
            <a:r>
              <a:rPr lang="en-US" sz="2800" dirty="0">
                <a:solidFill>
                  <a:prstClr val="black"/>
                </a:solidFill>
                <a:latin typeface="Arial" charset="0"/>
                <a:ea typeface="Arial" charset="0"/>
                <a:cs typeface="Arial" charset="0"/>
              </a:rPr>
              <a:t>Explicit evaluations favor high status, but are context sensitive</a:t>
            </a:r>
            <a:r>
              <a:rPr lang="en-US" sz="2400" dirty="0">
                <a:solidFill>
                  <a:prstClr val="black"/>
                </a:solidFill>
                <a:latin typeface="Arial" charset="0"/>
                <a:ea typeface="Arial" charset="0"/>
                <a:cs typeface="Arial" charset="0"/>
              </a:rPr>
              <a:t> </a:t>
            </a:r>
            <a:r>
              <a:rPr lang="en-US" sz="1600" dirty="0">
                <a:solidFill>
                  <a:prstClr val="white">
                    <a:lumMod val="50000"/>
                  </a:prstClr>
                </a:solidFill>
                <a:latin typeface="Arial" charset="0"/>
                <a:ea typeface="Arial" charset="0"/>
                <a:cs typeface="Arial" charset="0"/>
              </a:rPr>
              <a:t>(Cuddy et al., 2008; Horwitz &amp; Dovidio, 2017; Rudman et al., 2002; Varnum, 2013)</a:t>
            </a:r>
            <a:endParaRPr lang="en-US" dirty="0">
              <a:solidFill>
                <a:prstClr val="white">
                  <a:lumMod val="50000"/>
                </a:prstClr>
              </a:solidFill>
              <a:latin typeface="Arial" charset="0"/>
              <a:ea typeface="Arial" charset="0"/>
              <a:cs typeface="Arial" charset="0"/>
            </a:endParaRPr>
          </a:p>
          <a:p>
            <a:endParaRPr lang="en-US" sz="2800" dirty="0">
              <a:latin typeface="Arial" charset="0"/>
              <a:ea typeface="Arial" charset="0"/>
              <a:cs typeface="Arial" charset="0"/>
            </a:endParaRPr>
          </a:p>
          <a:p>
            <a:r>
              <a:rPr lang="en-US" sz="2800" dirty="0">
                <a:latin typeface="Arial" charset="0"/>
                <a:ea typeface="Arial" charset="0"/>
                <a:cs typeface="Arial" charset="0"/>
              </a:rPr>
              <a:t>High status favored at implicit level</a:t>
            </a:r>
          </a:p>
          <a:p>
            <a:pPr lvl="1"/>
            <a:r>
              <a:rPr lang="en-US" sz="2400" dirty="0">
                <a:solidFill>
                  <a:prstClr val="black"/>
                </a:solidFill>
                <a:latin typeface="Arial" charset="0"/>
                <a:ea typeface="Arial" charset="0"/>
                <a:cs typeface="Arial" charset="0"/>
              </a:rPr>
              <a:t>Evaluative priming </a:t>
            </a:r>
            <a:r>
              <a:rPr lang="en-US" sz="1600" dirty="0">
                <a:solidFill>
                  <a:prstClr val="white">
                    <a:lumMod val="50000"/>
                  </a:prstClr>
                </a:solidFill>
                <a:latin typeface="Arial" charset="0"/>
                <a:ea typeface="Arial" charset="0"/>
                <a:cs typeface="Arial" charset="0"/>
              </a:rPr>
              <a:t>(</a:t>
            </a:r>
            <a:r>
              <a:rPr lang="en-US" sz="1600" dirty="0" err="1">
                <a:solidFill>
                  <a:prstClr val="white">
                    <a:lumMod val="50000"/>
                  </a:prstClr>
                </a:solidFill>
                <a:latin typeface="Arial" charset="0"/>
                <a:ea typeface="Arial" charset="0"/>
                <a:cs typeface="Arial" charset="0"/>
              </a:rPr>
              <a:t>Mattan</a:t>
            </a:r>
            <a:r>
              <a:rPr lang="en-US" sz="1600" dirty="0">
                <a:solidFill>
                  <a:prstClr val="white">
                    <a:lumMod val="50000"/>
                  </a:prstClr>
                </a:solidFill>
                <a:latin typeface="Arial" charset="0"/>
                <a:ea typeface="Arial" charset="0"/>
                <a:cs typeface="Arial" charset="0"/>
              </a:rPr>
              <a:t> et al., 2019, </a:t>
            </a:r>
            <a:r>
              <a:rPr lang="en-US" sz="1600" i="1" dirty="0">
                <a:solidFill>
                  <a:prstClr val="white">
                    <a:lumMod val="50000"/>
                  </a:prstClr>
                </a:solidFill>
                <a:latin typeface="Arial" charset="0"/>
                <a:ea typeface="Arial" charset="0"/>
                <a:cs typeface="Arial" charset="0"/>
              </a:rPr>
              <a:t>PSPB</a:t>
            </a:r>
            <a:r>
              <a:rPr lang="en-US" sz="1600" dirty="0">
                <a:solidFill>
                  <a:prstClr val="white">
                    <a:lumMod val="50000"/>
                  </a:prstClr>
                </a:solidFill>
                <a:latin typeface="Arial" charset="0"/>
                <a:ea typeface="Arial" charset="0"/>
                <a:cs typeface="Arial" charset="0"/>
              </a:rPr>
              <a:t>)</a:t>
            </a:r>
            <a:endParaRPr lang="en-US" sz="1600" dirty="0">
              <a:solidFill>
                <a:prstClr val="black"/>
              </a:solidFill>
              <a:latin typeface="Arial" charset="0"/>
              <a:ea typeface="Arial" charset="0"/>
              <a:cs typeface="Arial" charset="0"/>
            </a:endParaRPr>
          </a:p>
          <a:p>
            <a:pPr lvl="1"/>
            <a:r>
              <a:rPr lang="en-US" sz="2400" dirty="0">
                <a:solidFill>
                  <a:prstClr val="black"/>
                </a:solidFill>
                <a:latin typeface="Arial" charset="0"/>
                <a:ea typeface="Arial" charset="0"/>
                <a:cs typeface="Arial" charset="0"/>
              </a:rPr>
              <a:t>Affect misattribution </a:t>
            </a:r>
            <a:r>
              <a:rPr lang="en-US" sz="1600" dirty="0">
                <a:solidFill>
                  <a:prstClr val="white">
                    <a:lumMod val="50000"/>
                  </a:prstClr>
                </a:solidFill>
                <a:latin typeface="Arial" charset="0"/>
                <a:ea typeface="Arial" charset="0"/>
                <a:cs typeface="Arial" charset="0"/>
              </a:rPr>
              <a:t>(</a:t>
            </a:r>
            <a:r>
              <a:rPr lang="en-US" sz="1600" dirty="0" err="1">
                <a:solidFill>
                  <a:prstClr val="white">
                    <a:lumMod val="50000"/>
                  </a:prstClr>
                </a:solidFill>
                <a:latin typeface="Arial" charset="0"/>
                <a:ea typeface="Arial" charset="0"/>
                <a:cs typeface="Arial" charset="0"/>
              </a:rPr>
              <a:t>Boukarras</a:t>
            </a:r>
            <a:r>
              <a:rPr lang="en-US" sz="1600" dirty="0">
                <a:solidFill>
                  <a:prstClr val="white">
                    <a:lumMod val="50000"/>
                  </a:prstClr>
                </a:solidFill>
                <a:latin typeface="Arial" charset="0"/>
                <a:ea typeface="Arial" charset="0"/>
                <a:cs typeface="Arial" charset="0"/>
              </a:rPr>
              <a:t> et al., 2019)</a:t>
            </a:r>
            <a:endParaRPr lang="en-US" sz="1600" dirty="0">
              <a:solidFill>
                <a:prstClr val="black"/>
              </a:solidFill>
              <a:latin typeface="Arial" charset="0"/>
              <a:ea typeface="Arial" charset="0"/>
              <a:cs typeface="Arial" charset="0"/>
            </a:endParaRPr>
          </a:p>
          <a:p>
            <a:pPr lvl="1"/>
            <a:r>
              <a:rPr lang="en-US" sz="2400" dirty="0">
                <a:solidFill>
                  <a:prstClr val="black"/>
                </a:solidFill>
                <a:latin typeface="Arial" charset="0"/>
                <a:ea typeface="Arial" charset="0"/>
                <a:cs typeface="Arial" charset="0"/>
              </a:rPr>
              <a:t>IAT </a:t>
            </a:r>
            <a:r>
              <a:rPr lang="en-US" sz="1600" dirty="0">
                <a:solidFill>
                  <a:prstClr val="white">
                    <a:lumMod val="50000"/>
                  </a:prstClr>
                </a:solidFill>
                <a:latin typeface="Arial" charset="0"/>
                <a:ea typeface="Arial" charset="0"/>
                <a:cs typeface="Arial" charset="0"/>
              </a:rPr>
              <a:t>(</a:t>
            </a:r>
            <a:r>
              <a:rPr lang="en-US" sz="1600" dirty="0" err="1">
                <a:solidFill>
                  <a:prstClr val="white">
                    <a:lumMod val="50000"/>
                  </a:prstClr>
                </a:solidFill>
                <a:latin typeface="Arial" charset="0"/>
                <a:ea typeface="Arial" charset="0"/>
                <a:cs typeface="Arial" charset="0"/>
              </a:rPr>
              <a:t>Mattan</a:t>
            </a:r>
            <a:r>
              <a:rPr lang="en-US" sz="1600" dirty="0">
                <a:solidFill>
                  <a:prstClr val="white">
                    <a:lumMod val="50000"/>
                  </a:prstClr>
                </a:solidFill>
                <a:latin typeface="Arial" charset="0"/>
                <a:ea typeface="Arial" charset="0"/>
                <a:cs typeface="Arial" charset="0"/>
              </a:rPr>
              <a:t> &amp; Cloutier, 2020, </a:t>
            </a:r>
            <a:r>
              <a:rPr lang="en-US" sz="1600" i="1" dirty="0">
                <a:solidFill>
                  <a:prstClr val="white">
                    <a:lumMod val="50000"/>
                  </a:prstClr>
                </a:solidFill>
                <a:latin typeface="Arial" charset="0"/>
                <a:ea typeface="Arial" charset="0"/>
                <a:cs typeface="Arial" charset="0"/>
              </a:rPr>
              <a:t>Royal Soc. Open Sci.</a:t>
            </a:r>
            <a:r>
              <a:rPr lang="en-US" sz="1600" dirty="0">
                <a:solidFill>
                  <a:prstClr val="white">
                    <a:lumMod val="50000"/>
                  </a:prstClr>
                </a:solidFill>
                <a:latin typeface="Arial" charset="0"/>
                <a:ea typeface="Arial" charset="0"/>
                <a:cs typeface="Arial" charset="0"/>
              </a:rPr>
              <a:t>)</a:t>
            </a:r>
            <a:endParaRPr lang="en-US" sz="2000" dirty="0">
              <a:latin typeface="Arial" charset="0"/>
              <a:ea typeface="Arial" charset="0"/>
              <a:cs typeface="Arial" charset="0"/>
            </a:endParaRPr>
          </a:p>
          <a:p>
            <a:endParaRPr lang="en-US" sz="2800" dirty="0">
              <a:latin typeface="Arial" charset="0"/>
              <a:ea typeface="Arial" charset="0"/>
              <a:cs typeface="Arial" charset="0"/>
            </a:endParaRPr>
          </a:p>
          <a:p>
            <a:pPr marL="457200" lvl="1" indent="0">
              <a:buNone/>
            </a:pPr>
            <a:endParaRPr lang="en-US" sz="2400" dirty="0">
              <a:latin typeface="Arial" charset="0"/>
              <a:ea typeface="Arial" charset="0"/>
              <a:cs typeface="Arial" charset="0"/>
            </a:endParaRP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8E640B6-67E3-3641-9E45-484015A3E12B}"/>
              </a:ext>
            </a:extLst>
          </p:cNvPr>
          <p:cNvGrpSpPr/>
          <p:nvPr/>
        </p:nvGrpSpPr>
        <p:grpSpPr>
          <a:xfrm>
            <a:off x="6484527" y="3934218"/>
            <a:ext cx="2421236" cy="1855229"/>
            <a:chOff x="6484527" y="2322588"/>
            <a:chExt cx="2421236" cy="1855229"/>
          </a:xfrm>
        </p:grpSpPr>
        <p:pic>
          <p:nvPicPr>
            <p:cNvPr id="5" name="Picture 4" descr="A young person wearing a blue shirt&#10;&#10;Description automatically generated">
              <a:extLst>
                <a:ext uri="{FF2B5EF4-FFF2-40B4-BE49-F238E27FC236}">
                  <a16:creationId xmlns:a16="http://schemas.microsoft.com/office/drawing/2014/main" id="{F2BAE35E-051A-F345-A37D-6FF402EBDD75}"/>
                </a:ext>
              </a:extLst>
            </p:cNvPr>
            <p:cNvPicPr>
              <a:picLocks noChangeAspect="1"/>
            </p:cNvPicPr>
            <p:nvPr/>
          </p:nvPicPr>
          <p:blipFill>
            <a:blip r:embed="rId3"/>
            <a:stretch>
              <a:fillRect/>
            </a:stretch>
          </p:blipFill>
          <p:spPr>
            <a:xfrm>
              <a:off x="7769007" y="3423129"/>
              <a:ext cx="1074147" cy="754688"/>
            </a:xfrm>
            <a:prstGeom prst="rect">
              <a:avLst/>
            </a:prstGeom>
          </p:spPr>
        </p:pic>
        <p:pic>
          <p:nvPicPr>
            <p:cNvPr id="6" name="Picture 2" descr="C:\Users\bradm\Dropbox\UChicago Postdoc\Experiments\Race-Status Online PSPB Study\Paradigm\BB9.jpg">
              <a:extLst>
                <a:ext uri="{FF2B5EF4-FFF2-40B4-BE49-F238E27FC236}">
                  <a16:creationId xmlns:a16="http://schemas.microsoft.com/office/drawing/2014/main" id="{1CE5413C-4C90-BD40-B928-06E925DFBD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83"/>
            <a:stretch/>
          </p:blipFill>
          <p:spPr bwMode="auto">
            <a:xfrm>
              <a:off x="7758943" y="2666659"/>
              <a:ext cx="1094275" cy="722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bradm\Dropbox\UChicago Postdoc\Experiments\Race-Status Online PSPB Study\Paradigm\WR9.jpg">
              <a:extLst>
                <a:ext uri="{FF2B5EF4-FFF2-40B4-BE49-F238E27FC236}">
                  <a16:creationId xmlns:a16="http://schemas.microsoft.com/office/drawing/2014/main" id="{7BB1FFA9-2B23-2F49-9E96-7EC65413E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922" y="2634165"/>
              <a:ext cx="1074146" cy="754978"/>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pic>
          <p:nvPicPr>
            <p:cNvPr id="8" name="Picture 7" descr="A person looking at the camera&#10;&#10;Description automatically generated">
              <a:extLst>
                <a:ext uri="{FF2B5EF4-FFF2-40B4-BE49-F238E27FC236}">
                  <a16:creationId xmlns:a16="http://schemas.microsoft.com/office/drawing/2014/main" id="{E233F4B9-CAF3-9E4A-8F93-76E2A7668CF3}"/>
                </a:ext>
              </a:extLst>
            </p:cNvPr>
            <p:cNvPicPr>
              <a:picLocks noChangeAspect="1"/>
            </p:cNvPicPr>
            <p:nvPr/>
          </p:nvPicPr>
          <p:blipFill>
            <a:blip r:embed="rId6"/>
            <a:stretch>
              <a:fillRect/>
            </a:stretch>
          </p:blipFill>
          <p:spPr>
            <a:xfrm>
              <a:off x="6568506" y="3411408"/>
              <a:ext cx="1074562" cy="754979"/>
            </a:xfrm>
            <a:prstGeom prst="rect">
              <a:avLst/>
            </a:prstGeom>
          </p:spPr>
        </p:pic>
        <p:sp>
          <p:nvSpPr>
            <p:cNvPr id="9" name="TextBox 8">
              <a:extLst>
                <a:ext uri="{FF2B5EF4-FFF2-40B4-BE49-F238E27FC236}">
                  <a16:creationId xmlns:a16="http://schemas.microsoft.com/office/drawing/2014/main" id="{3167ED13-18E6-7349-B9B0-38A4774E55B2}"/>
                </a:ext>
              </a:extLst>
            </p:cNvPr>
            <p:cNvSpPr txBox="1"/>
            <p:nvPr/>
          </p:nvSpPr>
          <p:spPr>
            <a:xfrm>
              <a:off x="6484527" y="2322588"/>
              <a:ext cx="1244251" cy="338554"/>
            </a:xfrm>
            <a:prstGeom prst="rect">
              <a:avLst/>
            </a:prstGeom>
            <a:noFill/>
          </p:spPr>
          <p:txBody>
            <a:bodyPr wrap="none" rtlCol="0">
              <a:spAutoFit/>
            </a:bodyPr>
            <a:lstStyle/>
            <a:p>
              <a:pPr algn="ctr"/>
              <a:r>
                <a:rPr lang="en-US" sz="1600" dirty="0">
                  <a:solidFill>
                    <a:srgbClr val="FF0000"/>
                  </a:solidFill>
                  <a:latin typeface="Arial" panose="020B0604020202020204" pitchFamily="34" charset="0"/>
                  <a:cs typeface="Arial" panose="020B0604020202020204" pitchFamily="34" charset="0"/>
                </a:rPr>
                <a:t>High Status</a:t>
              </a:r>
            </a:p>
          </p:txBody>
        </p:sp>
        <p:sp>
          <p:nvSpPr>
            <p:cNvPr id="10" name="TextBox 9">
              <a:extLst>
                <a:ext uri="{FF2B5EF4-FFF2-40B4-BE49-F238E27FC236}">
                  <a16:creationId xmlns:a16="http://schemas.microsoft.com/office/drawing/2014/main" id="{80726F63-AC44-384E-84D4-03CF3739FB31}"/>
                </a:ext>
              </a:extLst>
            </p:cNvPr>
            <p:cNvSpPr txBox="1"/>
            <p:nvPr/>
          </p:nvSpPr>
          <p:spPr>
            <a:xfrm>
              <a:off x="7706396" y="2322588"/>
              <a:ext cx="1199367" cy="338554"/>
            </a:xfrm>
            <a:prstGeom prst="rect">
              <a:avLst/>
            </a:prstGeom>
            <a:noFill/>
          </p:spPr>
          <p:txBody>
            <a:bodyPr wrap="none" rtlCol="0">
              <a:spAutoFit/>
            </a:bodyPr>
            <a:lstStyle/>
            <a:p>
              <a:pPr algn="ctr"/>
              <a:r>
                <a:rPr lang="en-US" sz="1600" dirty="0">
                  <a:solidFill>
                    <a:srgbClr val="0000FF"/>
                  </a:solidFill>
                  <a:latin typeface="Arial" panose="020B0604020202020204" pitchFamily="34" charset="0"/>
                  <a:cs typeface="Arial" panose="020B0604020202020204" pitchFamily="34" charset="0"/>
                </a:rPr>
                <a:t>Low Status</a:t>
              </a:r>
            </a:p>
          </p:txBody>
        </p:sp>
      </p:grpSp>
      <p:sp>
        <p:nvSpPr>
          <p:cNvPr id="14" name="Content Placeholder 2">
            <a:extLst>
              <a:ext uri="{FF2B5EF4-FFF2-40B4-BE49-F238E27FC236}">
                <a16:creationId xmlns:a16="http://schemas.microsoft.com/office/drawing/2014/main" id="{DB102F42-EFD5-0F47-AA5B-0491F1F81616}"/>
              </a:ext>
            </a:extLst>
          </p:cNvPr>
          <p:cNvSpPr txBox="1">
            <a:spLocks/>
          </p:cNvSpPr>
          <p:nvPr/>
        </p:nvSpPr>
        <p:spPr>
          <a:xfrm>
            <a:off x="1265055" y="6514540"/>
            <a:ext cx="7886700"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err="1">
                <a:latin typeface="Arial" charset="0"/>
                <a:ea typeface="Arial" charset="0"/>
                <a:cs typeface="Arial" charset="0"/>
              </a:rPr>
              <a:t>Mattan</a:t>
            </a:r>
            <a:r>
              <a:rPr lang="en-US" sz="2000" dirty="0">
                <a:latin typeface="Arial" charset="0"/>
                <a:ea typeface="Arial" charset="0"/>
                <a:cs typeface="Arial" charset="0"/>
              </a:rPr>
              <a:t> et al., 2017, </a:t>
            </a:r>
            <a:r>
              <a:rPr lang="en-US" sz="2000" i="1" dirty="0" err="1">
                <a:latin typeface="Arial" charset="0"/>
                <a:ea typeface="Arial" charset="0"/>
                <a:cs typeface="Arial" charset="0"/>
              </a:rPr>
              <a:t>Persp</a:t>
            </a:r>
            <a:r>
              <a:rPr lang="en-US" sz="2000" i="1" dirty="0">
                <a:latin typeface="Arial" charset="0"/>
                <a:ea typeface="Arial" charset="0"/>
                <a:cs typeface="Arial" charset="0"/>
              </a:rPr>
              <a:t>. on Psych. Sci.</a:t>
            </a:r>
          </a:p>
        </p:txBody>
      </p:sp>
    </p:spTree>
    <p:extLst>
      <p:ext uri="{BB962C8B-B14F-4D97-AF65-F5344CB8AC3E}">
        <p14:creationId xmlns:p14="http://schemas.microsoft.com/office/powerpoint/2010/main" val="40989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500" fill="hold"/>
                                        <p:tgtEl>
                                          <p:spTgt spid="3">
                                            <p:txEl>
                                              <p:pRg st="6" end="6"/>
                                            </p:txEl>
                                          </p:spTgt>
                                        </p:tgtEl>
                                        <p:attrNameLst>
                                          <p:attrName>style.color</p:attrName>
                                        </p:attrNameLst>
                                      </p:cBhvr>
                                      <p:to>
                                        <a:schemeClr val="hlink"/>
                                      </p:to>
                                    </p:animClr>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3">
                                            <p:txEl>
                                              <p:pRg st="4" end="4"/>
                                            </p:txEl>
                                          </p:spTgt>
                                        </p:tgtEl>
                                        <p:attrNameLst>
                                          <p:attrName>style.color</p:attrName>
                                        </p:attrNameLst>
                                      </p:cBhvr>
                                      <p:to>
                                        <a:schemeClr val="hlink"/>
                                      </p:to>
                                    </p:animClr>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rial" charset="0"/>
              <a:ea typeface="Arial" charset="0"/>
              <a:cs typeface="Arial" charset="0"/>
            </a:endParaRPr>
          </a:p>
        </p:txBody>
      </p:sp>
      <p:pic>
        <p:nvPicPr>
          <p:cNvPr id="4" name="Picture 3">
            <a:extLst>
              <a:ext uri="{FF2B5EF4-FFF2-40B4-BE49-F238E27FC236}">
                <a16:creationId xmlns:a16="http://schemas.microsoft.com/office/drawing/2014/main" id="{9C34C537-DD98-46B9-AB31-0DEF12EECCE6}"/>
              </a:ext>
            </a:extLst>
          </p:cNvPr>
          <p:cNvPicPr>
            <a:picLocks noChangeAspect="1"/>
          </p:cNvPicPr>
          <p:nvPr/>
        </p:nvPicPr>
        <p:blipFill>
          <a:blip r:embed="rId3"/>
          <a:stretch>
            <a:fillRect/>
          </a:stretch>
        </p:blipFill>
        <p:spPr>
          <a:xfrm>
            <a:off x="0" y="2374900"/>
            <a:ext cx="4833175" cy="2673350"/>
          </a:xfrm>
          <a:prstGeom prst="rect">
            <a:avLst/>
          </a:prstGeom>
        </p:spPr>
      </p:pic>
      <p:pic>
        <p:nvPicPr>
          <p:cNvPr id="7" name="Picture 6">
            <a:extLst>
              <a:ext uri="{FF2B5EF4-FFF2-40B4-BE49-F238E27FC236}">
                <a16:creationId xmlns:a16="http://schemas.microsoft.com/office/drawing/2014/main" id="{2F7F86F8-7F2E-41F5-A3A7-B5D7D0C3E68E}"/>
              </a:ext>
            </a:extLst>
          </p:cNvPr>
          <p:cNvPicPr>
            <a:picLocks noChangeAspect="1"/>
          </p:cNvPicPr>
          <p:nvPr/>
        </p:nvPicPr>
        <p:blipFill>
          <a:blip r:embed="rId4"/>
          <a:stretch>
            <a:fillRect/>
          </a:stretch>
        </p:blipFill>
        <p:spPr>
          <a:xfrm>
            <a:off x="4833175" y="2374900"/>
            <a:ext cx="4313572" cy="2673349"/>
          </a:xfrm>
          <a:prstGeom prst="rect">
            <a:avLst/>
          </a:prstGeom>
        </p:spPr>
      </p:pic>
      <p:sp>
        <p:nvSpPr>
          <p:cNvPr id="8" name="Title 1">
            <a:extLst>
              <a:ext uri="{FF2B5EF4-FFF2-40B4-BE49-F238E27FC236}">
                <a16:creationId xmlns:a16="http://schemas.microsoft.com/office/drawing/2014/main" id="{DD020F3B-C611-4A38-97A5-7FEE2456D518}"/>
              </a:ext>
            </a:extLst>
          </p:cNvPr>
          <p:cNvSpPr>
            <a:spLocks noGrp="1"/>
          </p:cNvSpPr>
          <p:nvPr>
            <p:ph type="title"/>
          </p:nvPr>
        </p:nvSpPr>
        <p:spPr>
          <a:xfrm>
            <a:off x="184150" y="274638"/>
            <a:ext cx="8763000" cy="1143000"/>
          </a:xfrm>
        </p:spPr>
        <p:txBody>
          <a:bodyPr>
            <a:normAutofit/>
          </a:bodyPr>
          <a:lstStyle/>
          <a:p>
            <a:r>
              <a:rPr lang="en-US" dirty="0">
                <a:latin typeface="Arial" panose="020B0604020202020204" pitchFamily="34" charset="0"/>
                <a:cs typeface="Arial" panose="020B0604020202020204" pitchFamily="34" charset="0"/>
              </a:rPr>
              <a:t>Deliberate impression formation</a:t>
            </a:r>
            <a:endParaRPr lang="en-US" sz="3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939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4" y="2770938"/>
            <a:ext cx="8653372" cy="1325563"/>
          </a:xfrm>
        </p:spPr>
        <p:txBody>
          <a:bodyPr>
            <a:normAutofit fontScale="90000"/>
          </a:bodyPr>
          <a:lstStyle/>
          <a:p>
            <a:r>
              <a:rPr lang="en-US" dirty="0">
                <a:latin typeface="Arial" panose="020B0604020202020204" pitchFamily="34" charset="0"/>
                <a:cs typeface="Arial" panose="020B0604020202020204" pitchFamily="34" charset="0"/>
              </a:rPr>
              <a:t>How do status and race shape deliberative impression formation?</a:t>
            </a:r>
            <a:endParaRPr lang="en-US" sz="2800" dirty="0">
              <a:latin typeface="Arial" panose="020B0604020202020204" pitchFamily="34" charset="0"/>
              <a:cs typeface="Arial" panose="020B0604020202020204" pitchFamily="34" charset="0"/>
            </a:endParaRPr>
          </a:p>
        </p:txBody>
      </p:sp>
      <p:sp>
        <p:nvSpPr>
          <p:cNvPr id="3" name="Rectangle 2"/>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rial" charset="0"/>
              <a:ea typeface="Arial" charset="0"/>
              <a:cs typeface="Arial" charset="0"/>
            </a:endParaRPr>
          </a:p>
        </p:txBody>
      </p:sp>
    </p:spTree>
    <p:extLst>
      <p:ext uri="{BB962C8B-B14F-4D97-AF65-F5344CB8AC3E}">
        <p14:creationId xmlns:p14="http://schemas.microsoft.com/office/powerpoint/2010/main" val="3160091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4" y="434138"/>
            <a:ext cx="8653372" cy="1325563"/>
          </a:xfrm>
        </p:spPr>
        <p:txBody>
          <a:bodyPr>
            <a:normAutofit/>
          </a:bodyPr>
          <a:lstStyle/>
          <a:p>
            <a:r>
              <a:rPr lang="en-US" dirty="0">
                <a:latin typeface="Arial" charset="0"/>
                <a:ea typeface="Arial" charset="0"/>
                <a:cs typeface="Arial" charset="0"/>
              </a:rPr>
              <a:t>Neuroimaging approach</a:t>
            </a:r>
          </a:p>
        </p:txBody>
      </p:sp>
      <p:sp>
        <p:nvSpPr>
          <p:cNvPr id="3" name="Rectangle 2"/>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Arial" charset="0"/>
              <a:ea typeface="Arial" charset="0"/>
              <a:cs typeface="Arial" charset="0"/>
            </a:endParaRPr>
          </a:p>
        </p:txBody>
      </p:sp>
      <p:sp>
        <p:nvSpPr>
          <p:cNvPr id="5" name="Content Placeholder 2"/>
          <p:cNvSpPr txBox="1">
            <a:spLocks/>
          </p:cNvSpPr>
          <p:nvPr/>
        </p:nvSpPr>
        <p:spPr>
          <a:xfrm>
            <a:off x="304800" y="1943136"/>
            <a:ext cx="5200650" cy="429437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7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Offers novel insights into psychological mechanisms</a:t>
            </a:r>
          </a:p>
          <a:p>
            <a:endParaRPr lang="en-US" sz="2700" dirty="0">
              <a:latin typeface="Arial" panose="020B0604020202020204" pitchFamily="34" charset="0"/>
              <a:cs typeface="Arial" panose="020B0604020202020204" pitchFamily="34" charset="0"/>
            </a:endParaRPr>
          </a:p>
          <a:p>
            <a:endParaRPr lang="en-US" sz="31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Helps circumvent demand characteristics</a:t>
            </a:r>
          </a:p>
        </p:txBody>
      </p:sp>
      <p:sp>
        <p:nvSpPr>
          <p:cNvPr id="8" name="Content Placeholder 2"/>
          <p:cNvSpPr>
            <a:spLocks noGrp="1"/>
          </p:cNvSpPr>
          <p:nvPr>
            <p:ph idx="1"/>
          </p:nvPr>
        </p:nvSpPr>
        <p:spPr>
          <a:xfrm>
            <a:off x="1265055" y="6487885"/>
            <a:ext cx="7886700" cy="370123"/>
          </a:xfrm>
        </p:spPr>
        <p:txBody>
          <a:bodyPr>
            <a:normAutofit lnSpcReduction="10000"/>
          </a:bodyPr>
          <a:lstStyle/>
          <a:p>
            <a:pPr marL="0" indent="0" algn="r">
              <a:buNone/>
            </a:pPr>
            <a:r>
              <a:rPr lang="en-US" sz="2000" dirty="0">
                <a:latin typeface="Arial" charset="0"/>
                <a:ea typeface="Arial" charset="0"/>
                <a:cs typeface="Arial" charset="0"/>
              </a:rPr>
              <a:t>Mattan, Kubota, &amp; </a:t>
            </a:r>
            <a:r>
              <a:rPr lang="en-US" sz="2000" dirty="0" err="1">
                <a:latin typeface="Arial" charset="0"/>
                <a:ea typeface="Arial" charset="0"/>
                <a:cs typeface="Arial" charset="0"/>
              </a:rPr>
              <a:t>Cloutier</a:t>
            </a:r>
            <a:r>
              <a:rPr lang="en-US" sz="2000" dirty="0">
                <a:latin typeface="Arial" charset="0"/>
                <a:ea typeface="Arial" charset="0"/>
                <a:cs typeface="Arial" charset="0"/>
              </a:rPr>
              <a:t>, 2017,</a:t>
            </a:r>
            <a:r>
              <a:rPr lang="en-US" sz="2000" i="1" dirty="0">
                <a:latin typeface="Arial" charset="0"/>
                <a:ea typeface="Arial" charset="0"/>
                <a:cs typeface="Arial" charset="0"/>
              </a:rPr>
              <a:t> </a:t>
            </a:r>
            <a:r>
              <a:rPr lang="en-US" sz="2000" i="1" dirty="0" err="1">
                <a:latin typeface="Arial" charset="0"/>
                <a:ea typeface="Arial" charset="0"/>
                <a:cs typeface="Arial" charset="0"/>
              </a:rPr>
              <a:t>Persp</a:t>
            </a:r>
            <a:r>
              <a:rPr lang="en-US" sz="2000" i="1" dirty="0">
                <a:latin typeface="Arial" charset="0"/>
                <a:ea typeface="Arial" charset="0"/>
                <a:cs typeface="Arial" charset="0"/>
              </a:rPr>
              <a:t>. on Psych. Sci.</a:t>
            </a:r>
            <a:endParaRPr lang="en-US" sz="2000" dirty="0">
              <a:latin typeface="Arial" charset="0"/>
              <a:ea typeface="Arial" charset="0"/>
              <a:cs typeface="Arial" charset="0"/>
            </a:endParaRPr>
          </a:p>
        </p:txBody>
      </p:sp>
      <p:sp>
        <p:nvSpPr>
          <p:cNvPr id="4" name="Rectangle 3">
            <a:extLst>
              <a:ext uri="{FF2B5EF4-FFF2-40B4-BE49-F238E27FC236}">
                <a16:creationId xmlns:a16="http://schemas.microsoft.com/office/drawing/2014/main" id="{994391F6-4F0E-4E94-8990-D2CBF0A8DC79}"/>
              </a:ext>
            </a:extLst>
          </p:cNvPr>
          <p:cNvSpPr/>
          <p:nvPr/>
        </p:nvSpPr>
        <p:spPr>
          <a:xfrm>
            <a:off x="371475" y="5457825"/>
            <a:ext cx="5048250" cy="857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Image result for fmri">
            <a:extLst>
              <a:ext uri="{FF2B5EF4-FFF2-40B4-BE49-F238E27FC236}">
                <a16:creationId xmlns:a16="http://schemas.microsoft.com/office/drawing/2014/main" id="{DBD5935C-99D6-43D8-A118-C4E9709F9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433" y="1857375"/>
            <a:ext cx="3281741" cy="2232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mri">
            <a:extLst>
              <a:ext uri="{FF2B5EF4-FFF2-40B4-BE49-F238E27FC236}">
                <a16:creationId xmlns:a16="http://schemas.microsoft.com/office/drawing/2014/main" id="{CCC6FD0F-E583-44FD-9C7E-5E6A155D1A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0" t="7657" r="1735" b="9217"/>
          <a:stretch/>
        </p:blipFill>
        <p:spPr bwMode="auto">
          <a:xfrm>
            <a:off x="5732443" y="4200525"/>
            <a:ext cx="328794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11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bradm\Dropbox\Manuscripts\Neural Basis of Prejudice for Current Opinion in Psychology\figure2_white.jpg"/>
          <p:cNvPicPr>
            <a:picLocks noChangeAspect="1" noChangeArrowheads="1"/>
          </p:cNvPicPr>
          <p:nvPr/>
        </p:nvPicPr>
        <p:blipFill rotWithShape="1">
          <a:blip r:embed="rId3">
            <a:extLst>
              <a:ext uri="{28A0092B-C50C-407E-A947-70E740481C1C}">
                <a14:useLocalDpi xmlns:a14="http://schemas.microsoft.com/office/drawing/2010/main" val="0"/>
              </a:ext>
            </a:extLst>
          </a:blip>
          <a:srcRect t="10258" b="3218"/>
          <a:stretch/>
        </p:blipFill>
        <p:spPr bwMode="auto">
          <a:xfrm>
            <a:off x="240522" y="1180196"/>
            <a:ext cx="8662954" cy="48032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 y="274638"/>
            <a:ext cx="9183757" cy="1143000"/>
          </a:xfrm>
        </p:spPr>
        <p:txBody>
          <a:bodyPr>
            <a:normAutofit/>
          </a:bodyPr>
          <a:lstStyle/>
          <a:p>
            <a:r>
              <a:rPr lang="en-US" sz="3600" dirty="0">
                <a:latin typeface="Arial" panose="020B0604020202020204" pitchFamily="34" charset="0"/>
                <a:cs typeface="Arial" panose="020B0604020202020204" pitchFamily="34" charset="0"/>
              </a:rPr>
              <a:t>Neural substrates of prejudice</a:t>
            </a:r>
          </a:p>
        </p:txBody>
      </p:sp>
      <p:sp>
        <p:nvSpPr>
          <p:cNvPr id="8" name="Rectangle 7"/>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extBox 5"/>
          <p:cNvSpPr txBox="1"/>
          <p:nvPr/>
        </p:nvSpPr>
        <p:spPr>
          <a:xfrm>
            <a:off x="3400417" y="6516869"/>
            <a:ext cx="5743575" cy="338554"/>
          </a:xfrm>
          <a:prstGeom prst="rect">
            <a:avLst/>
          </a:prstGeom>
          <a:noFill/>
        </p:spPr>
        <p:txBody>
          <a:bodyPr wrap="square" rtlCol="0">
            <a:spAutoFit/>
          </a:bodyPr>
          <a:lstStyle/>
          <a:p>
            <a:pPr algn="r"/>
            <a:r>
              <a:rPr lang="en-US" sz="1600" dirty="0" err="1">
                <a:latin typeface="Arial" panose="020B0604020202020204" pitchFamily="34" charset="0"/>
                <a:cs typeface="Arial" panose="020B0604020202020204" pitchFamily="34" charset="0"/>
              </a:rPr>
              <a:t>Mattan</a:t>
            </a:r>
            <a:r>
              <a:rPr lang="en-US" sz="1600" dirty="0">
                <a:latin typeface="Arial" panose="020B0604020202020204" pitchFamily="34" charset="0"/>
                <a:cs typeface="Arial" panose="020B0604020202020204" pitchFamily="34" charset="0"/>
              </a:rPr>
              <a:t>, Wei, </a:t>
            </a:r>
            <a:r>
              <a:rPr lang="en-US" sz="1600" dirty="0" err="1">
                <a:latin typeface="Arial" panose="020B0604020202020204" pitchFamily="34" charset="0"/>
                <a:cs typeface="Arial" panose="020B0604020202020204" pitchFamily="34" charset="0"/>
              </a:rPr>
              <a:t>Cloutier</a:t>
            </a:r>
            <a:r>
              <a:rPr lang="en-US" sz="1600" dirty="0">
                <a:latin typeface="Arial" panose="020B0604020202020204" pitchFamily="34" charset="0"/>
                <a:cs typeface="Arial" panose="020B0604020202020204" pitchFamily="34" charset="0"/>
              </a:rPr>
              <a:t>, &amp; Kubota, 2018, </a:t>
            </a:r>
            <a:r>
              <a:rPr lang="en-US" sz="1600" i="1" dirty="0" err="1">
                <a:latin typeface="Arial" panose="020B0604020202020204" pitchFamily="34" charset="0"/>
                <a:cs typeface="Arial" panose="020B0604020202020204" pitchFamily="34" charset="0"/>
              </a:rPr>
              <a:t>Curr</a:t>
            </a:r>
            <a:r>
              <a:rPr lang="en-US" sz="1600" i="1" dirty="0">
                <a:latin typeface="Arial" panose="020B0604020202020204" pitchFamily="34" charset="0"/>
                <a:cs typeface="Arial" panose="020B0604020202020204" pitchFamily="34" charset="0"/>
              </a:rPr>
              <a:t>. Op. in Psych.</a:t>
            </a:r>
          </a:p>
        </p:txBody>
      </p:sp>
      <p:sp>
        <p:nvSpPr>
          <p:cNvPr id="12" name="Rectangle 11"/>
          <p:cNvSpPr/>
          <p:nvPr/>
        </p:nvSpPr>
        <p:spPr>
          <a:xfrm>
            <a:off x="2895600" y="2400300"/>
            <a:ext cx="1231900" cy="533400"/>
          </a:xfrm>
          <a:prstGeom prst="rect">
            <a:avLst/>
          </a:prstGeom>
          <a:noFill/>
          <a:ln w="44450">
            <a:solidFill>
              <a:schemeClr val="tx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EDC606-4E03-8C48-ADEC-1DC9AEE707E7}"/>
              </a:ext>
            </a:extLst>
          </p:cNvPr>
          <p:cNvSpPr/>
          <p:nvPr/>
        </p:nvSpPr>
        <p:spPr>
          <a:xfrm>
            <a:off x="4373880" y="3543299"/>
            <a:ext cx="1231900" cy="450623"/>
          </a:xfrm>
          <a:prstGeom prst="rect">
            <a:avLst/>
          </a:prstGeom>
          <a:noFill/>
          <a:ln w="44450">
            <a:solidFill>
              <a:srgbClr val="2ADC2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27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Autofit/>
          </a:bodyPr>
          <a:lstStyle/>
          <a:p>
            <a:r>
              <a:rPr lang="en-US" sz="3600" dirty="0">
                <a:latin typeface="Arial" panose="020B0604020202020204" pitchFamily="34" charset="0"/>
                <a:cs typeface="Arial" panose="020B0604020202020204" pitchFamily="34" charset="0"/>
              </a:rPr>
              <a:t>Impression formation study</a:t>
            </a:r>
          </a:p>
        </p:txBody>
      </p:sp>
      <p:sp>
        <p:nvSpPr>
          <p:cNvPr id="3" name="Content Placeholder 2"/>
          <p:cNvSpPr>
            <a:spLocks noGrp="1"/>
          </p:cNvSpPr>
          <p:nvPr>
            <p:ph idx="1"/>
          </p:nvPr>
        </p:nvSpPr>
        <p:spPr>
          <a:xfrm>
            <a:off x="228600" y="1506220"/>
            <a:ext cx="6572250" cy="4525963"/>
          </a:xfrm>
        </p:spPr>
        <p:txBody>
          <a:bodyPr>
            <a:normAutofit lnSpcReduction="10000"/>
          </a:bodyPr>
          <a:lstStyle/>
          <a:p>
            <a:endParaRPr lang="en-US" sz="27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“Those who have the </a:t>
            </a:r>
            <a:r>
              <a:rPr lang="en-US" sz="2500" dirty="0">
                <a:solidFill>
                  <a:srgbClr val="FF0000"/>
                </a:solidFill>
                <a:latin typeface="Arial" panose="020B0604020202020204" pitchFamily="34" charset="0"/>
                <a:cs typeface="Arial" panose="020B0604020202020204" pitchFamily="34" charset="0"/>
              </a:rPr>
              <a:t>HIGHEST </a:t>
            </a:r>
            <a:r>
              <a:rPr lang="en-US" sz="2500" dirty="0">
                <a:latin typeface="Arial" panose="020B0604020202020204" pitchFamily="34" charset="0"/>
                <a:cs typeface="Arial" panose="020B0604020202020204" pitchFamily="34" charset="0"/>
              </a:rPr>
              <a:t>social status tend to have the </a:t>
            </a:r>
            <a:r>
              <a:rPr lang="en-US" sz="2500" dirty="0">
                <a:solidFill>
                  <a:srgbClr val="FF0000"/>
                </a:solidFill>
                <a:latin typeface="Arial" panose="020B0604020202020204" pitchFamily="34" charset="0"/>
                <a:cs typeface="Arial" panose="020B0604020202020204" pitchFamily="34" charset="0"/>
              </a:rPr>
              <a:t>most</a:t>
            </a:r>
            <a:r>
              <a:rPr lang="en-US" sz="2500" dirty="0">
                <a:latin typeface="Arial" panose="020B0604020202020204" pitchFamily="34" charset="0"/>
                <a:cs typeface="Arial" panose="020B0604020202020204" pitchFamily="34" charset="0"/>
              </a:rPr>
              <a:t> money, the </a:t>
            </a:r>
            <a:r>
              <a:rPr lang="en-US" sz="2500" dirty="0">
                <a:solidFill>
                  <a:srgbClr val="FF0000"/>
                </a:solidFill>
                <a:latin typeface="Arial" panose="020B0604020202020204" pitchFamily="34" charset="0"/>
                <a:cs typeface="Arial" panose="020B0604020202020204" pitchFamily="34" charset="0"/>
              </a:rPr>
              <a:t>most</a:t>
            </a:r>
            <a:r>
              <a:rPr lang="en-US" sz="2500" dirty="0">
                <a:latin typeface="Arial" panose="020B0604020202020204" pitchFamily="34" charset="0"/>
                <a:cs typeface="Arial" panose="020B0604020202020204" pitchFamily="34" charset="0"/>
              </a:rPr>
              <a:t> education, and the </a:t>
            </a:r>
            <a:r>
              <a:rPr lang="en-US" sz="2500" dirty="0">
                <a:solidFill>
                  <a:srgbClr val="FF0000"/>
                </a:solidFill>
                <a:latin typeface="Arial" panose="020B0604020202020204" pitchFamily="34" charset="0"/>
                <a:cs typeface="Arial" panose="020B0604020202020204" pitchFamily="34" charset="0"/>
              </a:rPr>
              <a:t>most</a:t>
            </a:r>
            <a:r>
              <a:rPr lang="en-US" sz="2500" dirty="0">
                <a:latin typeface="Arial" panose="020B0604020202020204" pitchFamily="34" charset="0"/>
                <a:cs typeface="Arial" panose="020B0604020202020204" pitchFamily="34" charset="0"/>
              </a:rPr>
              <a:t> respected jobs.”</a:t>
            </a:r>
          </a:p>
          <a:p>
            <a:endParaRPr lang="en-US" sz="2500" dirty="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“Those who have the </a:t>
            </a:r>
            <a:r>
              <a:rPr lang="en-US" sz="2500" dirty="0">
                <a:solidFill>
                  <a:srgbClr val="0000FF"/>
                </a:solidFill>
                <a:latin typeface="Arial" panose="020B0604020202020204" pitchFamily="34" charset="0"/>
                <a:cs typeface="Arial" panose="020B0604020202020204" pitchFamily="34" charset="0"/>
              </a:rPr>
              <a:t>LOWEST</a:t>
            </a:r>
            <a:r>
              <a:rPr lang="en-US" sz="2500" dirty="0">
                <a:latin typeface="Arial" panose="020B0604020202020204" pitchFamily="34" charset="0"/>
                <a:cs typeface="Arial" panose="020B0604020202020204" pitchFamily="34" charset="0"/>
              </a:rPr>
              <a:t> social status tend to have the </a:t>
            </a:r>
            <a:r>
              <a:rPr lang="en-US" sz="2500" dirty="0">
                <a:solidFill>
                  <a:srgbClr val="0000FF"/>
                </a:solidFill>
                <a:latin typeface="Arial" panose="020B0604020202020204" pitchFamily="34" charset="0"/>
                <a:cs typeface="Arial" panose="020B0604020202020204" pitchFamily="34" charset="0"/>
              </a:rPr>
              <a:t>least</a:t>
            </a:r>
            <a:r>
              <a:rPr lang="en-US" sz="2500" dirty="0">
                <a:latin typeface="Arial" panose="020B0604020202020204" pitchFamily="34" charset="0"/>
                <a:cs typeface="Arial" panose="020B0604020202020204" pitchFamily="34" charset="0"/>
              </a:rPr>
              <a:t> money, the </a:t>
            </a:r>
            <a:r>
              <a:rPr lang="en-US" sz="2500" dirty="0">
                <a:solidFill>
                  <a:srgbClr val="0000FF"/>
                </a:solidFill>
                <a:latin typeface="Arial" panose="020B0604020202020204" pitchFamily="34" charset="0"/>
                <a:cs typeface="Arial" panose="020B0604020202020204" pitchFamily="34" charset="0"/>
              </a:rPr>
              <a:t>least</a:t>
            </a:r>
            <a:r>
              <a:rPr lang="en-US" sz="2500" dirty="0">
                <a:latin typeface="Arial" panose="020B0604020202020204" pitchFamily="34" charset="0"/>
                <a:cs typeface="Arial" panose="020B0604020202020204" pitchFamily="34" charset="0"/>
              </a:rPr>
              <a:t> education, and the </a:t>
            </a:r>
            <a:r>
              <a:rPr lang="en-US" sz="2500" dirty="0">
                <a:solidFill>
                  <a:srgbClr val="0000FF"/>
                </a:solidFill>
                <a:latin typeface="Arial" panose="020B0604020202020204" pitchFamily="34" charset="0"/>
                <a:cs typeface="Arial" panose="020B0604020202020204" pitchFamily="34" charset="0"/>
              </a:rPr>
              <a:t>least</a:t>
            </a:r>
            <a:r>
              <a:rPr lang="en-US" sz="2500" dirty="0">
                <a:latin typeface="Arial" panose="020B0604020202020204" pitchFamily="34" charset="0"/>
                <a:cs typeface="Arial" panose="020B0604020202020204" pitchFamily="34" charset="0"/>
              </a:rPr>
              <a:t> respected jobs </a:t>
            </a:r>
            <a:r>
              <a:rPr lang="en-US" sz="2500" dirty="0">
                <a:solidFill>
                  <a:srgbClr val="0000FF"/>
                </a:solidFill>
                <a:latin typeface="Arial" panose="020B0604020202020204" pitchFamily="34" charset="0"/>
                <a:cs typeface="Arial" panose="020B0604020202020204" pitchFamily="34" charset="0"/>
              </a:rPr>
              <a:t>(or no job)</a:t>
            </a:r>
            <a:r>
              <a:rPr lang="en-US" sz="2500" dirty="0">
                <a:latin typeface="Arial" panose="020B0604020202020204" pitchFamily="34" charset="0"/>
                <a:cs typeface="Arial" panose="020B0604020202020204" pitchFamily="34" charset="0"/>
              </a:rPr>
              <a:t>.”</a:t>
            </a:r>
          </a:p>
        </p:txBody>
      </p:sp>
      <p:pic>
        <p:nvPicPr>
          <p:cNvPr id="20" name="Picture 3" descr="C:\Users\bradm\Dropbox\UChicago Postdoc\Experiments\Race-Status Lab Study\HighStatusLearn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5232" y="1675812"/>
            <a:ext cx="1451144" cy="19351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bradm\Dropbox\UChicago Postdoc\Experiments\Race-Status Lab Study\LowStatusLearn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2790" y="3998281"/>
            <a:ext cx="1443586" cy="19250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68098"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spTree>
    <p:extLst>
      <p:ext uri="{BB962C8B-B14F-4D97-AF65-F5344CB8AC3E}">
        <p14:creationId xmlns:p14="http://schemas.microsoft.com/office/powerpoint/2010/main" val="3513669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689CB-96C9-8B4E-9221-546B05D65573}"/>
              </a:ext>
            </a:extLst>
          </p:cNvPr>
          <p:cNvPicPr>
            <a:picLocks noChangeAspect="1"/>
          </p:cNvPicPr>
          <p:nvPr/>
        </p:nvPicPr>
        <p:blipFill>
          <a:blip r:embed="rId3"/>
          <a:stretch>
            <a:fillRect/>
          </a:stretch>
        </p:blipFill>
        <p:spPr>
          <a:xfrm>
            <a:off x="0" y="332883"/>
            <a:ext cx="9144000" cy="3025936"/>
          </a:xfrm>
          <a:prstGeom prst="rect">
            <a:avLst/>
          </a:prstGeom>
        </p:spPr>
      </p:pic>
      <p:pic>
        <p:nvPicPr>
          <p:cNvPr id="2049" name="Picture 1" descr="page1image55792096">
            <a:extLst>
              <a:ext uri="{FF2B5EF4-FFF2-40B4-BE49-F238E27FC236}">
                <a16:creationId xmlns:a16="http://schemas.microsoft.com/office/drawing/2014/main" id="{A9F8F852-FF29-F54F-8255-1CE96280A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742" y="3556327"/>
            <a:ext cx="3924515" cy="262422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4D539D5-032E-064A-8376-003A42E6D26E}"/>
              </a:ext>
            </a:extLst>
          </p:cNvPr>
          <p:cNvSpPr txBox="1">
            <a:spLocks/>
          </p:cNvSpPr>
          <p:nvPr/>
        </p:nvSpPr>
        <p:spPr>
          <a:xfrm>
            <a:off x="1265055" y="6514540"/>
            <a:ext cx="7886700"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err="1">
                <a:latin typeface="Arial" charset="0"/>
                <a:ea typeface="Arial" charset="0"/>
                <a:cs typeface="Arial" charset="0"/>
              </a:rPr>
              <a:t>Mattan</a:t>
            </a:r>
            <a:r>
              <a:rPr lang="en-US" sz="2000" dirty="0">
                <a:latin typeface="Arial" charset="0"/>
                <a:ea typeface="Arial" charset="0"/>
                <a:cs typeface="Arial" charset="0"/>
              </a:rPr>
              <a:t> &amp; Kubota, 2020, </a:t>
            </a:r>
            <a:r>
              <a:rPr lang="en-US" sz="2000" i="1" dirty="0">
                <a:latin typeface="Arial" charset="0"/>
                <a:ea typeface="Arial" charset="0"/>
                <a:cs typeface="Arial" charset="0"/>
              </a:rPr>
              <a:t>Nat. Hum. </a:t>
            </a:r>
            <a:r>
              <a:rPr lang="en-US" sz="2000" i="1" dirty="0" err="1">
                <a:latin typeface="Arial" charset="0"/>
                <a:ea typeface="Arial" charset="0"/>
                <a:cs typeface="Arial" charset="0"/>
              </a:rPr>
              <a:t>Behav</a:t>
            </a:r>
            <a:r>
              <a:rPr lang="en-US" sz="2000" i="1" dirty="0">
                <a:latin typeface="Arial" charset="0"/>
                <a:ea typeface="Arial" charset="0"/>
                <a:cs typeface="Arial" charset="0"/>
              </a:rPr>
              <a:t>.</a:t>
            </a:r>
          </a:p>
        </p:txBody>
      </p:sp>
    </p:spTree>
    <p:extLst>
      <p:ext uri="{BB962C8B-B14F-4D97-AF65-F5344CB8AC3E}">
        <p14:creationId xmlns:p14="http://schemas.microsoft.com/office/powerpoint/2010/main" val="218906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037" y="52957"/>
            <a:ext cx="8610600" cy="3581399"/>
          </a:xfrm>
        </p:spPr>
        <p:txBody>
          <a:bodyPr>
            <a:noAutofit/>
          </a:bodyPr>
          <a:lstStyle/>
          <a:p>
            <a:pPr algn="l"/>
            <a:r>
              <a:rPr lang="en-US" sz="4800" dirty="0">
                <a:latin typeface="Arial" panose="020B0604020202020204" pitchFamily="34" charset="0"/>
                <a:cs typeface="Arial" panose="020B0604020202020204" pitchFamily="34" charset="0"/>
              </a:rPr>
              <a:t>A Neuroscience Approach to Social Status Perception and Health</a:t>
            </a:r>
            <a:endParaRPr lang="en-US" sz="4500"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91790" y="3631235"/>
            <a:ext cx="7924800" cy="2438400"/>
          </a:xfrm>
        </p:spPr>
        <p:txBody>
          <a:bodyPr>
            <a:noAutofit/>
          </a:bodyPr>
          <a:lstStyle/>
          <a:p>
            <a:pPr algn="l">
              <a:spcBef>
                <a:spcPts val="0"/>
              </a:spcBef>
            </a:pPr>
            <a:r>
              <a:rPr lang="en-US" sz="2700" dirty="0">
                <a:solidFill>
                  <a:schemeClr val="tx1"/>
                </a:solidFill>
                <a:latin typeface="Arial" panose="020B0604020202020204" pitchFamily="34" charset="0"/>
                <a:cs typeface="Arial" panose="020B0604020202020204" pitchFamily="34" charset="0"/>
              </a:rPr>
              <a:t>Bradley D. </a:t>
            </a:r>
            <a:r>
              <a:rPr lang="en-US" sz="2700" dirty="0" err="1">
                <a:solidFill>
                  <a:schemeClr val="tx1"/>
                </a:solidFill>
                <a:latin typeface="Arial" panose="020B0604020202020204" pitchFamily="34" charset="0"/>
                <a:cs typeface="Arial" panose="020B0604020202020204" pitchFamily="34" charset="0"/>
              </a:rPr>
              <a:t>Mattan</a:t>
            </a:r>
            <a:r>
              <a:rPr lang="en-US" sz="2700" dirty="0">
                <a:solidFill>
                  <a:schemeClr val="tx1"/>
                </a:solidFill>
                <a:latin typeface="Arial" panose="020B0604020202020204" pitchFamily="34" charset="0"/>
                <a:cs typeface="Arial" panose="020B0604020202020204" pitchFamily="34" charset="0"/>
              </a:rPr>
              <a:t>, Ph.D.</a:t>
            </a:r>
          </a:p>
          <a:p>
            <a:pPr algn="l">
              <a:spcBef>
                <a:spcPts val="0"/>
              </a:spcBef>
            </a:pPr>
            <a:r>
              <a:rPr lang="en-US" sz="2700" dirty="0">
                <a:solidFill>
                  <a:schemeClr val="tx1"/>
                </a:solidFill>
                <a:latin typeface="Arial" panose="020B0604020202020204" pitchFamily="34" charset="0"/>
                <a:cs typeface="Arial" panose="020B0604020202020204" pitchFamily="34" charset="0"/>
              </a:rPr>
              <a:t>Annenberg School for Communication</a:t>
            </a:r>
          </a:p>
          <a:p>
            <a:pPr algn="l">
              <a:spcBef>
                <a:spcPts val="0"/>
              </a:spcBef>
            </a:pPr>
            <a:r>
              <a:rPr lang="en-US" sz="2700" dirty="0">
                <a:solidFill>
                  <a:schemeClr val="tx1"/>
                </a:solidFill>
                <a:latin typeface="Arial" panose="020B0604020202020204" pitchFamily="34" charset="0"/>
                <a:cs typeface="Arial" panose="020B0604020202020204" pitchFamily="34" charset="0"/>
              </a:rPr>
              <a:t>University of Pennsylvania</a:t>
            </a:r>
          </a:p>
        </p:txBody>
      </p:sp>
    </p:spTree>
    <p:extLst>
      <p:ext uri="{BB962C8B-B14F-4D97-AF65-F5344CB8AC3E}">
        <p14:creationId xmlns:p14="http://schemas.microsoft.com/office/powerpoint/2010/main" val="2071469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Autofit/>
          </a:bodyPr>
          <a:lstStyle/>
          <a:p>
            <a:r>
              <a:rPr lang="en-US" sz="3600" dirty="0">
                <a:latin typeface="Arial" panose="020B0604020202020204" pitchFamily="34" charset="0"/>
                <a:cs typeface="Arial" panose="020B0604020202020204" pitchFamily="34" charset="0"/>
              </a:rPr>
              <a:t>Impression formation study</a:t>
            </a:r>
          </a:p>
        </p:txBody>
      </p:sp>
      <p:sp>
        <p:nvSpPr>
          <p:cNvPr id="3" name="Content Placeholder 2"/>
          <p:cNvSpPr>
            <a:spLocks noGrp="1"/>
          </p:cNvSpPr>
          <p:nvPr>
            <p:ph idx="1"/>
          </p:nvPr>
        </p:nvSpPr>
        <p:spPr>
          <a:xfrm>
            <a:off x="228600" y="831850"/>
            <a:ext cx="6934200" cy="4525963"/>
          </a:xfrm>
        </p:spPr>
        <p:txBody>
          <a:bodyPr>
            <a:normAutofit/>
          </a:bodyPr>
          <a:lstStyle/>
          <a:p>
            <a:pPr marL="0" indent="0">
              <a:buNone/>
            </a:pPr>
            <a:endParaRPr lang="en-US" sz="2700" dirty="0">
              <a:latin typeface="Arial" panose="020B0604020202020204" pitchFamily="34" charset="0"/>
              <a:cs typeface="Arial" panose="020B0604020202020204" pitchFamily="34" charset="0"/>
            </a:endParaRPr>
          </a:p>
          <a:p>
            <a:pPr marL="0" indent="0">
              <a:buNone/>
            </a:pPr>
            <a:endParaRPr lang="en-US" sz="2700" dirty="0">
              <a:latin typeface="Arial" panose="020B0604020202020204" pitchFamily="34" charset="0"/>
              <a:cs typeface="Arial" panose="020B0604020202020204" pitchFamily="34" charset="0"/>
            </a:endParaRPr>
          </a:p>
          <a:p>
            <a:pPr marL="0" indent="0">
              <a:buNone/>
            </a:pPr>
            <a:endParaRPr lang="en-US" sz="10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fMRI impression formation task: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205911"/>
            <a:ext cx="8956675" cy="247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68098"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spTree>
    <p:extLst>
      <p:ext uri="{BB962C8B-B14F-4D97-AF65-F5344CB8AC3E}">
        <p14:creationId xmlns:p14="http://schemas.microsoft.com/office/powerpoint/2010/main" val="4257757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cs typeface="Arial"/>
              </a:rPr>
              <a:t>Individual differences in motivation to regulate bias</a:t>
            </a:r>
          </a:p>
        </p:txBody>
      </p:sp>
      <p:sp>
        <p:nvSpPr>
          <p:cNvPr id="3" name="Content Placeholder 2"/>
          <p:cNvSpPr>
            <a:spLocks noGrp="1"/>
          </p:cNvSpPr>
          <p:nvPr>
            <p:ph idx="1"/>
          </p:nvPr>
        </p:nvSpPr>
        <p:spPr>
          <a:xfrm>
            <a:off x="457200" y="1600200"/>
            <a:ext cx="8178800" cy="4729480"/>
          </a:xfrm>
        </p:spPr>
        <p:txBody>
          <a:bodyPr>
            <a:normAutofit/>
          </a:bodyPr>
          <a:lstStyle/>
          <a:p>
            <a:endParaRPr lang="en-US" dirty="0">
              <a:latin typeface="Arial"/>
              <a:cs typeface="Arial"/>
            </a:endParaRPr>
          </a:p>
          <a:p>
            <a:r>
              <a:rPr lang="en-US" dirty="0">
                <a:latin typeface="Arial"/>
                <a:cs typeface="Arial"/>
              </a:rPr>
              <a:t>External motivation </a:t>
            </a:r>
            <a:r>
              <a:rPr lang="en-US" sz="2400" dirty="0">
                <a:solidFill>
                  <a:schemeClr val="bg1">
                    <a:lumMod val="50000"/>
                  </a:schemeClr>
                </a:solidFill>
                <a:latin typeface="Arial"/>
                <a:cs typeface="Arial"/>
              </a:rPr>
              <a:t>(Plant &amp; Devine, 1998)</a:t>
            </a:r>
            <a:endParaRPr lang="en-US" sz="2400" dirty="0">
              <a:latin typeface="Arial"/>
              <a:cs typeface="Arial"/>
            </a:endParaRPr>
          </a:p>
          <a:p>
            <a:pPr lvl="1"/>
            <a:endParaRPr lang="en-US" dirty="0">
              <a:latin typeface="Arial"/>
              <a:cs typeface="Arial"/>
            </a:endParaRPr>
          </a:p>
          <a:p>
            <a:pPr lvl="1"/>
            <a:r>
              <a:rPr lang="en-US" dirty="0">
                <a:latin typeface="Arial"/>
                <a:cs typeface="Arial"/>
              </a:rPr>
              <a:t>Discomfort </a:t>
            </a:r>
            <a:r>
              <a:rPr lang="en-US" sz="1800" dirty="0">
                <a:solidFill>
                  <a:schemeClr val="bg1">
                    <a:lumMod val="50000"/>
                  </a:schemeClr>
                </a:solidFill>
                <a:latin typeface="Arial"/>
                <a:cs typeface="Arial"/>
              </a:rPr>
              <a:t>(</a:t>
            </a:r>
            <a:r>
              <a:rPr lang="en-US" sz="1800" dirty="0" err="1">
                <a:solidFill>
                  <a:schemeClr val="bg1">
                    <a:lumMod val="50000"/>
                  </a:schemeClr>
                </a:solidFill>
                <a:latin typeface="Arial"/>
                <a:cs typeface="Arial"/>
              </a:rPr>
              <a:t>Amodio</a:t>
            </a:r>
            <a:r>
              <a:rPr lang="en-US" sz="1800" dirty="0">
                <a:solidFill>
                  <a:schemeClr val="bg1">
                    <a:lumMod val="50000"/>
                  </a:schemeClr>
                </a:solidFill>
                <a:latin typeface="Arial"/>
                <a:cs typeface="Arial"/>
              </a:rPr>
              <a:t> et al., 2006)</a:t>
            </a:r>
            <a:endParaRPr lang="en-US" dirty="0">
              <a:solidFill>
                <a:schemeClr val="bg1">
                  <a:lumMod val="50000"/>
                </a:schemeClr>
              </a:solidFill>
              <a:latin typeface="Arial"/>
              <a:cs typeface="Arial"/>
            </a:endParaRPr>
          </a:p>
          <a:p>
            <a:pPr lvl="1"/>
            <a:r>
              <a:rPr lang="en-US" dirty="0">
                <a:latin typeface="Arial"/>
                <a:cs typeface="Arial"/>
              </a:rPr>
              <a:t>Effortful but inefficient self-regulation </a:t>
            </a:r>
            <a:r>
              <a:rPr lang="en-US" sz="1800" dirty="0">
                <a:solidFill>
                  <a:schemeClr val="bg1">
                    <a:lumMod val="50000"/>
                  </a:schemeClr>
                </a:solidFill>
                <a:latin typeface="Arial"/>
                <a:cs typeface="Arial"/>
              </a:rPr>
              <a:t>(</a:t>
            </a:r>
            <a:r>
              <a:rPr lang="en-US" sz="1800" dirty="0" err="1">
                <a:solidFill>
                  <a:schemeClr val="bg1">
                    <a:lumMod val="50000"/>
                  </a:schemeClr>
                </a:solidFill>
                <a:latin typeface="Arial"/>
                <a:cs typeface="Arial"/>
              </a:rPr>
              <a:t>Richeson</a:t>
            </a:r>
            <a:r>
              <a:rPr lang="en-US" sz="1800" dirty="0">
                <a:solidFill>
                  <a:schemeClr val="bg1">
                    <a:lumMod val="50000"/>
                  </a:schemeClr>
                </a:solidFill>
                <a:latin typeface="Arial"/>
                <a:cs typeface="Arial"/>
              </a:rPr>
              <a:t> et al., 2003)</a:t>
            </a:r>
          </a:p>
          <a:p>
            <a:pPr lvl="1"/>
            <a:r>
              <a:rPr lang="en-US" dirty="0">
                <a:latin typeface="Arial"/>
                <a:cs typeface="Arial"/>
              </a:rPr>
              <a:t>Focus on alternative attributes/topics </a:t>
            </a:r>
            <a:r>
              <a:rPr lang="en-US" sz="1800" dirty="0">
                <a:solidFill>
                  <a:schemeClr val="bg1">
                    <a:lumMod val="50000"/>
                  </a:schemeClr>
                </a:solidFill>
                <a:latin typeface="Arial"/>
                <a:cs typeface="Arial"/>
              </a:rPr>
              <a:t>(</a:t>
            </a:r>
            <a:r>
              <a:rPr lang="en-US" sz="1800" dirty="0" err="1">
                <a:solidFill>
                  <a:schemeClr val="bg1">
                    <a:lumMod val="50000"/>
                  </a:schemeClr>
                </a:solidFill>
                <a:latin typeface="Arial"/>
                <a:cs typeface="Arial"/>
              </a:rPr>
              <a:t>Apfelbaum</a:t>
            </a:r>
            <a:r>
              <a:rPr lang="en-US" sz="1800" dirty="0">
                <a:solidFill>
                  <a:schemeClr val="bg1">
                    <a:lumMod val="50000"/>
                  </a:schemeClr>
                </a:solidFill>
                <a:latin typeface="Arial"/>
                <a:cs typeface="Arial"/>
              </a:rPr>
              <a:t> et al., 2008; Norton et al., 2006)</a:t>
            </a:r>
            <a:endParaRPr lang="en-US" dirty="0">
              <a:solidFill>
                <a:schemeClr val="bg1">
                  <a:lumMod val="50000"/>
                </a:schemeClr>
              </a:solidFill>
              <a:latin typeface="Arial"/>
              <a:cs typeface="Arial"/>
            </a:endParaRPr>
          </a:p>
          <a:p>
            <a:pPr lvl="1"/>
            <a:endParaRPr lang="en-US" dirty="0">
              <a:latin typeface="Arial"/>
              <a:cs typeface="Arial"/>
            </a:endParaRPr>
          </a:p>
        </p:txBody>
      </p:sp>
      <p:sp>
        <p:nvSpPr>
          <p:cNvPr id="6" name="Rectangle 5"/>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7" name="TextBox 6"/>
          <p:cNvSpPr txBox="1"/>
          <p:nvPr/>
        </p:nvSpPr>
        <p:spPr>
          <a:xfrm>
            <a:off x="4268098"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spTree>
    <p:extLst>
      <p:ext uri="{BB962C8B-B14F-4D97-AF65-F5344CB8AC3E}">
        <p14:creationId xmlns:p14="http://schemas.microsoft.com/office/powerpoint/2010/main" val="305230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623" y="310322"/>
            <a:ext cx="8602050" cy="1143000"/>
          </a:xfrm>
        </p:spPr>
        <p:txBody>
          <a:bodyPr>
            <a:noAutofit/>
          </a:bodyPr>
          <a:lstStyle/>
          <a:p>
            <a:r>
              <a:rPr lang="en-US" sz="3500" dirty="0">
                <a:latin typeface="Arial" panose="020B0604020202020204" pitchFamily="34" charset="0"/>
                <a:cs typeface="Arial" panose="020B0604020202020204" pitchFamily="34" charset="0"/>
              </a:rPr>
              <a:t>Assessing external motivation to respond without racial prejudice</a:t>
            </a:r>
          </a:p>
        </p:txBody>
      </p:sp>
      <p:sp>
        <p:nvSpPr>
          <p:cNvPr id="3" name="Content Placeholder 2"/>
          <p:cNvSpPr>
            <a:spLocks noGrp="1"/>
          </p:cNvSpPr>
          <p:nvPr>
            <p:ph idx="1"/>
          </p:nvPr>
        </p:nvSpPr>
        <p:spPr>
          <a:xfrm>
            <a:off x="457200" y="1600200"/>
            <a:ext cx="8229600" cy="4876800"/>
          </a:xfrm>
        </p:spPr>
        <p:txBody>
          <a:bodyPr>
            <a:normAutofit/>
          </a:bodyPr>
          <a:lstStyle/>
          <a:p>
            <a:endParaRPr lang="en-US" sz="25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EMS: 5-item subscale </a:t>
            </a:r>
            <a:r>
              <a:rPr lang="en-US" sz="2000" dirty="0">
                <a:solidFill>
                  <a:schemeClr val="bg1">
                    <a:lumMod val="50000"/>
                  </a:schemeClr>
                </a:solidFill>
                <a:latin typeface="Arial" panose="020B0604020202020204" pitchFamily="34" charset="0"/>
                <a:cs typeface="Arial" panose="020B0604020202020204" pitchFamily="34" charset="0"/>
              </a:rPr>
              <a:t>(Plant and Devine, 1998)</a:t>
            </a:r>
          </a:p>
          <a:p>
            <a:endParaRPr lang="en-US" sz="2500" dirty="0">
              <a:latin typeface="Arial" panose="020B0604020202020204" pitchFamily="34" charset="0"/>
              <a:cs typeface="Arial" panose="020B0604020202020204" pitchFamily="34" charset="0"/>
            </a:endParaRPr>
          </a:p>
          <a:p>
            <a:pPr lvl="1"/>
            <a:r>
              <a:rPr lang="en-US" sz="2100" dirty="0">
                <a:latin typeface="Arial" panose="020B0604020202020204" pitchFamily="34" charset="0"/>
                <a:cs typeface="Arial" panose="020B0604020202020204" pitchFamily="34" charset="0"/>
              </a:rPr>
              <a:t>“Because of today's PC (politically correct) standards I try to appear </a:t>
            </a:r>
            <a:r>
              <a:rPr lang="en-US" sz="2100" dirty="0" err="1">
                <a:latin typeface="Arial" panose="020B0604020202020204" pitchFamily="34" charset="0"/>
                <a:cs typeface="Arial" panose="020B0604020202020204" pitchFamily="34" charset="0"/>
              </a:rPr>
              <a:t>nonprejudiced</a:t>
            </a:r>
            <a:r>
              <a:rPr lang="en-US" sz="2100" dirty="0">
                <a:latin typeface="Arial" panose="020B0604020202020204" pitchFamily="34" charset="0"/>
                <a:cs typeface="Arial" panose="020B0604020202020204" pitchFamily="34" charset="0"/>
              </a:rPr>
              <a:t> toward Black people”</a:t>
            </a:r>
          </a:p>
          <a:p>
            <a:endParaRPr lang="en-US" sz="2500" dirty="0">
              <a:latin typeface="Arial" panose="020B0604020202020204" pitchFamily="34" charset="0"/>
              <a:cs typeface="Arial" panose="020B0604020202020204" pitchFamily="34" charset="0"/>
            </a:endParaRPr>
          </a:p>
          <a:p>
            <a:r>
              <a:rPr lang="en-US" sz="2500" dirty="0">
                <a:latin typeface="Arial" panose="020B0604020202020204" pitchFamily="34" charset="0"/>
                <a:cs typeface="Arial" panose="020B0604020202020204" pitchFamily="34" charset="0"/>
              </a:rPr>
              <a:t>Internal motivation (IMS): 5-item subscale</a:t>
            </a:r>
          </a:p>
        </p:txBody>
      </p:sp>
      <p:sp>
        <p:nvSpPr>
          <p:cNvPr id="9" name="Rectangle 8"/>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268098"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spTree>
    <p:extLst>
      <p:ext uri="{BB962C8B-B14F-4D97-AF65-F5344CB8AC3E}">
        <p14:creationId xmlns:p14="http://schemas.microsoft.com/office/powerpoint/2010/main" val="1585561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1143000"/>
          </a:xfrm>
        </p:spPr>
        <p:txBody>
          <a:bodyPr>
            <a:normAutofit/>
          </a:bodyPr>
          <a:lstStyle/>
          <a:p>
            <a:r>
              <a:rPr lang="en-US" dirty="0">
                <a:latin typeface="Arial" panose="020B0604020202020204" pitchFamily="34" charset="0"/>
                <a:cs typeface="Arial" panose="020B0604020202020204" pitchFamily="34" charset="0"/>
              </a:rPr>
              <a:t>Sample and analyses</a:t>
            </a:r>
            <a:endParaRPr lang="en-US" sz="39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600200"/>
            <a:ext cx="4712677" cy="4525963"/>
          </a:xfrm>
        </p:spPr>
        <p:txBody>
          <a:bodyPr>
            <a:normAutofit/>
          </a:bodyPr>
          <a:lstStyle/>
          <a:p>
            <a:r>
              <a:rPr lang="en-US" sz="2700" dirty="0">
                <a:latin typeface="Arial" panose="020B0604020202020204" pitchFamily="34" charset="0"/>
                <a:cs typeface="Arial" panose="020B0604020202020204" pitchFamily="34" charset="0"/>
              </a:rPr>
              <a:t>Sample characteristics</a:t>
            </a:r>
          </a:p>
          <a:p>
            <a:endParaRPr lang="en-US" sz="2700" dirty="0">
              <a:latin typeface="Arial" panose="020B0604020202020204" pitchFamily="34" charset="0"/>
              <a:cs typeface="Arial" panose="020B0604020202020204" pitchFamily="34" charset="0"/>
            </a:endParaRPr>
          </a:p>
          <a:p>
            <a:pPr lvl="1"/>
            <a:r>
              <a:rPr lang="en-US" sz="2300" dirty="0">
                <a:latin typeface="Arial" panose="020B0604020202020204" pitchFamily="34" charset="0"/>
                <a:cs typeface="Arial" panose="020B0604020202020204" pitchFamily="34" charset="0"/>
              </a:rPr>
              <a:t>60 White men</a:t>
            </a:r>
          </a:p>
          <a:p>
            <a:pPr lvl="1"/>
            <a:r>
              <a:rPr lang="en-US" sz="2300" dirty="0">
                <a:latin typeface="Arial" panose="020B0604020202020204" pitchFamily="34" charset="0"/>
                <a:cs typeface="Arial" panose="020B0604020202020204" pitchFamily="34" charset="0"/>
              </a:rPr>
              <a:t>Chicago area</a:t>
            </a:r>
          </a:p>
          <a:p>
            <a:pPr lvl="1"/>
            <a:r>
              <a:rPr lang="en-US" sz="2300" dirty="0">
                <a:latin typeface="Arial" panose="020B0604020202020204" pitchFamily="34" charset="0"/>
                <a:cs typeface="Arial" panose="020B0604020202020204" pitchFamily="34" charset="0"/>
              </a:rPr>
              <a:t>18-35 years old</a:t>
            </a:r>
          </a:p>
          <a:p>
            <a:pPr marL="0" indent="0">
              <a:buNone/>
            </a:pPr>
            <a:endParaRPr lang="en-US" sz="27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Examined relationship between external motivation and neural responses to status/race</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045BE-3AEF-45D2-ACCB-118D53A6114B}"/>
              </a:ext>
            </a:extLst>
          </p:cNvPr>
          <p:cNvSpPr txBox="1"/>
          <p:nvPr/>
        </p:nvSpPr>
        <p:spPr>
          <a:xfrm>
            <a:off x="4254490"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pic>
        <p:nvPicPr>
          <p:cNvPr id="4" name="Picture 3">
            <a:extLst>
              <a:ext uri="{FF2B5EF4-FFF2-40B4-BE49-F238E27FC236}">
                <a16:creationId xmlns:a16="http://schemas.microsoft.com/office/drawing/2014/main" id="{C500955B-2810-C34A-B8DB-ACB3D12CCB78}"/>
              </a:ext>
            </a:extLst>
          </p:cNvPr>
          <p:cNvPicPr>
            <a:picLocks noChangeAspect="1"/>
          </p:cNvPicPr>
          <p:nvPr/>
        </p:nvPicPr>
        <p:blipFill>
          <a:blip r:embed="rId3"/>
          <a:stretch>
            <a:fillRect/>
          </a:stretch>
        </p:blipFill>
        <p:spPr>
          <a:xfrm>
            <a:off x="5701755" y="1363496"/>
            <a:ext cx="2884639" cy="2340996"/>
          </a:xfrm>
          <a:prstGeom prst="rect">
            <a:avLst/>
          </a:prstGeom>
        </p:spPr>
      </p:pic>
      <p:sp>
        <p:nvSpPr>
          <p:cNvPr id="7" name="Rectangle 6">
            <a:extLst>
              <a:ext uri="{FF2B5EF4-FFF2-40B4-BE49-F238E27FC236}">
                <a16:creationId xmlns:a16="http://schemas.microsoft.com/office/drawing/2014/main" id="{CB940E22-9164-FA41-BF81-E4344CF2DDF9}"/>
              </a:ext>
            </a:extLst>
          </p:cNvPr>
          <p:cNvSpPr/>
          <p:nvPr/>
        </p:nvSpPr>
        <p:spPr>
          <a:xfrm>
            <a:off x="7045568" y="2821155"/>
            <a:ext cx="211017" cy="51781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E00970-9F6D-C94C-ADA0-12F112972B89}"/>
              </a:ext>
            </a:extLst>
          </p:cNvPr>
          <p:cNvPicPr>
            <a:picLocks noChangeAspect="1"/>
          </p:cNvPicPr>
          <p:nvPr/>
        </p:nvPicPr>
        <p:blipFill>
          <a:blip r:embed="rId4"/>
          <a:stretch>
            <a:fillRect/>
          </a:stretch>
        </p:blipFill>
        <p:spPr>
          <a:xfrm>
            <a:off x="5701755" y="3923087"/>
            <a:ext cx="2884639" cy="2340996"/>
          </a:xfrm>
          <a:prstGeom prst="rect">
            <a:avLst/>
          </a:prstGeom>
        </p:spPr>
      </p:pic>
      <p:sp>
        <p:nvSpPr>
          <p:cNvPr id="10" name="TextBox 9">
            <a:extLst>
              <a:ext uri="{FF2B5EF4-FFF2-40B4-BE49-F238E27FC236}">
                <a16:creationId xmlns:a16="http://schemas.microsoft.com/office/drawing/2014/main" id="{5E97A562-F268-D34F-8BAB-6D7A35816E11}"/>
              </a:ext>
            </a:extLst>
          </p:cNvPr>
          <p:cNvSpPr txBox="1"/>
          <p:nvPr/>
        </p:nvSpPr>
        <p:spPr>
          <a:xfrm>
            <a:off x="6166337" y="6127197"/>
            <a:ext cx="2265364"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External Motivation (EMS)</a:t>
            </a:r>
          </a:p>
        </p:txBody>
      </p:sp>
      <p:sp>
        <p:nvSpPr>
          <p:cNvPr id="11" name="TextBox 10">
            <a:extLst>
              <a:ext uri="{FF2B5EF4-FFF2-40B4-BE49-F238E27FC236}">
                <a16:creationId xmlns:a16="http://schemas.microsoft.com/office/drawing/2014/main" id="{93242688-9F92-A743-A078-F811EED9B08B}"/>
              </a:ext>
            </a:extLst>
          </p:cNvPr>
          <p:cNvSpPr txBox="1"/>
          <p:nvPr/>
        </p:nvSpPr>
        <p:spPr>
          <a:xfrm>
            <a:off x="6514189" y="3555404"/>
            <a:ext cx="1569660"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Subjective Status</a:t>
            </a:r>
          </a:p>
        </p:txBody>
      </p:sp>
      <p:sp>
        <p:nvSpPr>
          <p:cNvPr id="12" name="Rectangle 11">
            <a:extLst>
              <a:ext uri="{FF2B5EF4-FFF2-40B4-BE49-F238E27FC236}">
                <a16:creationId xmlns:a16="http://schemas.microsoft.com/office/drawing/2014/main" id="{17789FD1-55EE-124D-8575-BF5510DFC027}"/>
              </a:ext>
            </a:extLst>
          </p:cNvPr>
          <p:cNvSpPr/>
          <p:nvPr/>
        </p:nvSpPr>
        <p:spPr>
          <a:xfrm>
            <a:off x="7186246" y="4689231"/>
            <a:ext cx="234461" cy="120981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429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7E6F5-49BB-4DCC-A120-48CDD3F315B0}"/>
              </a:ext>
            </a:extLst>
          </p:cNvPr>
          <p:cNvPicPr>
            <a:picLocks noChangeAspect="1"/>
          </p:cNvPicPr>
          <p:nvPr/>
        </p:nvPicPr>
        <p:blipFill>
          <a:blip r:embed="rId3"/>
          <a:stretch>
            <a:fillRect/>
          </a:stretch>
        </p:blipFill>
        <p:spPr>
          <a:xfrm>
            <a:off x="3637722" y="2082932"/>
            <a:ext cx="5507710" cy="3481289"/>
          </a:xfrm>
          <a:prstGeom prst="rect">
            <a:avLst/>
          </a:prstGeom>
        </p:spPr>
      </p:pic>
      <p:sp>
        <p:nvSpPr>
          <p:cNvPr id="2" name="Title 1"/>
          <p:cNvSpPr>
            <a:spLocks noGrp="1"/>
          </p:cNvSpPr>
          <p:nvPr>
            <p:ph type="title"/>
          </p:nvPr>
        </p:nvSpPr>
        <p:spPr>
          <a:xfrm>
            <a:off x="314465" y="283559"/>
            <a:ext cx="8229600" cy="1143000"/>
          </a:xfrm>
        </p:spPr>
        <p:txBody>
          <a:bodyPr>
            <a:noAutofit/>
          </a:bodyPr>
          <a:lstStyle/>
          <a:p>
            <a:r>
              <a:rPr lang="en-US" sz="4000" dirty="0">
                <a:latin typeface="Arial" panose="020B0604020202020204" pitchFamily="34" charset="0"/>
                <a:cs typeface="Arial" panose="020B0604020202020204" pitchFamily="34" charset="0"/>
              </a:rPr>
              <a:t>External motivation (EMS) predicts responses to status but not race</a:t>
            </a:r>
          </a:p>
        </p:txBody>
      </p:sp>
      <p:sp>
        <p:nvSpPr>
          <p:cNvPr id="14" name="Rectangle 1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nvGraphicFramePr>
        <p:xfrm>
          <a:off x="462681" y="5255260"/>
          <a:ext cx="2945625" cy="741680"/>
        </p:xfrm>
        <a:graphic>
          <a:graphicData uri="http://schemas.openxmlformats.org/drawingml/2006/table">
            <a:tbl>
              <a:tblPr firstRow="1" bandRow="1">
                <a:tableStyleId>{2D5ABB26-0587-4C30-8999-92F81FD0307C}</a:tableStyleId>
              </a:tblPr>
              <a:tblGrid>
                <a:gridCol w="790435">
                  <a:extLst>
                    <a:ext uri="{9D8B030D-6E8A-4147-A177-3AD203B41FA5}">
                      <a16:colId xmlns:a16="http://schemas.microsoft.com/office/drawing/2014/main" val="20001"/>
                    </a:ext>
                  </a:extLst>
                </a:gridCol>
                <a:gridCol w="748030">
                  <a:extLst>
                    <a:ext uri="{9D8B030D-6E8A-4147-A177-3AD203B41FA5}">
                      <a16:colId xmlns:a16="http://schemas.microsoft.com/office/drawing/2014/main" val="20002"/>
                    </a:ext>
                  </a:extLst>
                </a:gridCol>
                <a:gridCol w="771843">
                  <a:extLst>
                    <a:ext uri="{9D8B030D-6E8A-4147-A177-3AD203B41FA5}">
                      <a16:colId xmlns:a16="http://schemas.microsoft.com/office/drawing/2014/main" val="20003"/>
                    </a:ext>
                  </a:extLst>
                </a:gridCol>
                <a:gridCol w="635317">
                  <a:extLst>
                    <a:ext uri="{9D8B030D-6E8A-4147-A177-3AD203B41FA5}">
                      <a16:colId xmlns:a16="http://schemas.microsoft.com/office/drawing/2014/main" val="20004"/>
                    </a:ext>
                  </a:extLst>
                </a:gridCol>
              </a:tblGrid>
              <a:tr h="370840">
                <a:tc>
                  <a:txBody>
                    <a:bodyPr/>
                    <a:lstStyle/>
                    <a:p>
                      <a:pPr algn="ctr"/>
                      <a:r>
                        <a:rPr lang="en-US" sz="1600" i="1" dirty="0">
                          <a:latin typeface="Arial"/>
                          <a:cs typeface="Arial"/>
                        </a:rPr>
                        <a:t>b</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SE</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t</a:t>
                      </a:r>
                      <a:r>
                        <a:rPr lang="en-US" sz="1600" i="0" dirty="0">
                          <a:latin typeface="Arial"/>
                          <a:cs typeface="Arial"/>
                        </a:rPr>
                        <a:t>(174)</a:t>
                      </a:r>
                      <a:endParaRPr lang="en-US" sz="1600" i="1" dirty="0">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p</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370840">
                <a:tc>
                  <a:txBody>
                    <a:bodyPr/>
                    <a:lstStyle/>
                    <a:p>
                      <a:pPr algn="r"/>
                      <a:r>
                        <a:rPr lang="en-US" sz="1600" dirty="0">
                          <a:latin typeface="Arial"/>
                          <a:cs typeface="Arial"/>
                        </a:rPr>
                        <a:t>-0.187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0.065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-2.85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7" name="TextBox 46"/>
          <p:cNvSpPr txBox="1"/>
          <p:nvPr/>
        </p:nvSpPr>
        <p:spPr>
          <a:xfrm>
            <a:off x="435069" y="4854701"/>
            <a:ext cx="3006088" cy="369332"/>
          </a:xfrm>
          <a:prstGeom prst="rect">
            <a:avLst/>
          </a:prstGeom>
          <a:noFill/>
        </p:spPr>
        <p:txBody>
          <a:bodyPr wrap="square" rtlCol="0">
            <a:spAutoFit/>
          </a:bodyPr>
          <a:lstStyle/>
          <a:p>
            <a:pPr lvl="0" algn="ctr"/>
            <a:r>
              <a:rPr lang="en-GB" dirty="0">
                <a:latin typeface="Arial" panose="020B0604020202020204" pitchFamily="34" charset="0"/>
                <a:cs typeface="Arial" panose="020B0604020202020204" pitchFamily="34" charset="0"/>
              </a:rPr>
              <a:t>Status × EMS Interaction</a:t>
            </a:r>
          </a:p>
        </p:txBody>
      </p:sp>
      <p:sp>
        <p:nvSpPr>
          <p:cNvPr id="43" name="TextBox 42">
            <a:extLst>
              <a:ext uri="{FF2B5EF4-FFF2-40B4-BE49-F238E27FC236}">
                <a16:creationId xmlns:a16="http://schemas.microsoft.com/office/drawing/2014/main" id="{D232C6D0-2657-4A89-99CF-910D746CD231}"/>
              </a:ext>
            </a:extLst>
          </p:cNvPr>
          <p:cNvSpPr txBox="1"/>
          <p:nvPr/>
        </p:nvSpPr>
        <p:spPr>
          <a:xfrm>
            <a:off x="4254490"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pic>
        <p:nvPicPr>
          <p:cNvPr id="44" name="Picture 2">
            <a:extLst>
              <a:ext uri="{FF2B5EF4-FFF2-40B4-BE49-F238E27FC236}">
                <a16:creationId xmlns:a16="http://schemas.microsoft.com/office/drawing/2014/main" id="{202179F7-E6E3-42B0-BD96-3FA000DD16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071" b="74036"/>
          <a:stretch/>
        </p:blipFill>
        <p:spPr bwMode="auto">
          <a:xfrm>
            <a:off x="314465" y="1771650"/>
            <a:ext cx="3288151" cy="2997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A1E4217-E26C-448F-B057-278C064034D2}"/>
              </a:ext>
            </a:extLst>
          </p:cNvPr>
          <p:cNvSpPr/>
          <p:nvPr/>
        </p:nvSpPr>
        <p:spPr>
          <a:xfrm rot="3463510">
            <a:off x="6273692" y="3739895"/>
            <a:ext cx="1583181" cy="14168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2112831-ECE0-4FB8-9D6C-BC94E6E0A5F2}"/>
              </a:ext>
            </a:extLst>
          </p:cNvPr>
          <p:cNvSpPr/>
          <p:nvPr/>
        </p:nvSpPr>
        <p:spPr>
          <a:xfrm rot="3129900">
            <a:off x="5610826" y="3186709"/>
            <a:ext cx="884503" cy="558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3E0D8DD-A877-4D65-8FAC-E5A2363BCCCF}"/>
              </a:ext>
            </a:extLst>
          </p:cNvPr>
          <p:cNvSpPr txBox="1"/>
          <p:nvPr/>
        </p:nvSpPr>
        <p:spPr>
          <a:xfrm>
            <a:off x="7402749" y="3155396"/>
            <a:ext cx="423514"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0B260A00-C8E0-430F-A283-D5C289817F76}"/>
              </a:ext>
            </a:extLst>
          </p:cNvPr>
          <p:cNvSpPr txBox="1"/>
          <p:nvPr/>
        </p:nvSpPr>
        <p:spPr>
          <a:xfrm>
            <a:off x="7409233" y="3881730"/>
            <a:ext cx="423514" cy="830997"/>
          </a:xfrm>
          <a:prstGeom prst="rect">
            <a:avLst/>
          </a:prstGeom>
          <a:noFill/>
        </p:spPr>
        <p:txBody>
          <a:bodyPr wrap="none" rtlCol="0">
            <a:spAutoFit/>
          </a:bodyPr>
          <a:lstStyle/>
          <a:p>
            <a:r>
              <a:rPr lang="en-US" sz="4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726910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465" y="283559"/>
            <a:ext cx="8229600" cy="1143000"/>
          </a:xfrm>
        </p:spPr>
        <p:txBody>
          <a:bodyPr>
            <a:noAutofit/>
          </a:bodyPr>
          <a:lstStyle/>
          <a:p>
            <a:r>
              <a:rPr lang="en-US" sz="4000" dirty="0">
                <a:latin typeface="Arial" panose="020B0604020202020204" pitchFamily="34" charset="0"/>
                <a:cs typeface="Arial" panose="020B0604020202020204" pitchFamily="34" charset="0"/>
              </a:rPr>
              <a:t>External motivation (EMS) predicts responses to status but not race</a:t>
            </a:r>
          </a:p>
        </p:txBody>
      </p:sp>
      <p:sp>
        <p:nvSpPr>
          <p:cNvPr id="14" name="Rectangle 1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918907130"/>
              </p:ext>
            </p:extLst>
          </p:nvPr>
        </p:nvGraphicFramePr>
        <p:xfrm>
          <a:off x="4680403" y="4824962"/>
          <a:ext cx="3795312" cy="1112520"/>
        </p:xfrm>
        <a:graphic>
          <a:graphicData uri="http://schemas.openxmlformats.org/drawingml/2006/table">
            <a:tbl>
              <a:tblPr firstRow="1" bandRow="1">
                <a:tableStyleId>{2D5ABB26-0587-4C30-8999-92F81FD0307C}</a:tableStyleId>
              </a:tblPr>
              <a:tblGrid>
                <a:gridCol w="943210">
                  <a:extLst>
                    <a:ext uri="{9D8B030D-6E8A-4147-A177-3AD203B41FA5}">
                      <a16:colId xmlns:a16="http://schemas.microsoft.com/office/drawing/2014/main" val="3458493969"/>
                    </a:ext>
                  </a:extLst>
                </a:gridCol>
                <a:gridCol w="77724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42950">
                  <a:extLst>
                    <a:ext uri="{9D8B030D-6E8A-4147-A177-3AD203B41FA5}">
                      <a16:colId xmlns:a16="http://schemas.microsoft.com/office/drawing/2014/main" val="20003"/>
                    </a:ext>
                  </a:extLst>
                </a:gridCol>
                <a:gridCol w="600392">
                  <a:extLst>
                    <a:ext uri="{9D8B030D-6E8A-4147-A177-3AD203B41FA5}">
                      <a16:colId xmlns:a16="http://schemas.microsoft.com/office/drawing/2014/main" val="20004"/>
                    </a:ext>
                  </a:extLst>
                </a:gridCol>
              </a:tblGrid>
              <a:tr h="370840">
                <a:tc>
                  <a:txBody>
                    <a:bodyPr/>
                    <a:lstStyle/>
                    <a:p>
                      <a:pPr algn="ctr"/>
                      <a:r>
                        <a:rPr lang="en-US" sz="1600" i="0" dirty="0">
                          <a:latin typeface="Arial"/>
                          <a:cs typeface="Arial"/>
                        </a:rPr>
                        <a:t>Region</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b</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SE</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t</a:t>
                      </a:r>
                      <a:r>
                        <a:rPr lang="en-US" sz="1600" i="0" dirty="0">
                          <a:latin typeface="Arial"/>
                          <a:cs typeface="Arial"/>
                        </a:rPr>
                        <a:t>(174)</a:t>
                      </a:r>
                      <a:endParaRPr lang="en-US" sz="1600" i="1" dirty="0">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tc>
                  <a:txBody>
                    <a:bodyPr/>
                    <a:lstStyle/>
                    <a:p>
                      <a:pPr algn="ctr"/>
                      <a:r>
                        <a:rPr lang="en-US" sz="1600" i="1" dirty="0">
                          <a:latin typeface="Arial"/>
                          <a:cs typeface="Arial"/>
                        </a:rPr>
                        <a:t>p</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370840">
                <a:tc>
                  <a:txBody>
                    <a:bodyPr/>
                    <a:lstStyle/>
                    <a:p>
                      <a:pPr algn="l"/>
                      <a:r>
                        <a:rPr lang="en-US" sz="1600" dirty="0">
                          <a:latin typeface="Arial"/>
                          <a:cs typeface="Arial"/>
                        </a:rPr>
                        <a:t>L. VS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-0.067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0.022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-3.02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l"/>
                      <a:r>
                        <a:rPr lang="en-US" sz="1600" dirty="0">
                          <a:latin typeface="Arial"/>
                          <a:cs typeface="Arial"/>
                        </a:rPr>
                        <a:t>R. VS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0.030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-2.90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600" dirty="0">
                          <a:latin typeface="Arial"/>
                          <a:cs typeface="Arial"/>
                        </a:rPr>
                        <a:t>.004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2403061008"/>
                  </a:ext>
                </a:extLst>
              </a:tr>
            </a:tbl>
          </a:graphicData>
        </a:graphic>
      </p:graphicFrame>
      <p:sp>
        <p:nvSpPr>
          <p:cNvPr id="47" name="TextBox 46"/>
          <p:cNvSpPr txBox="1"/>
          <p:nvPr/>
        </p:nvSpPr>
        <p:spPr>
          <a:xfrm>
            <a:off x="4979020" y="4421108"/>
            <a:ext cx="3006088" cy="369332"/>
          </a:xfrm>
          <a:prstGeom prst="rect">
            <a:avLst/>
          </a:prstGeom>
          <a:noFill/>
        </p:spPr>
        <p:txBody>
          <a:bodyPr wrap="square" rtlCol="0">
            <a:spAutoFit/>
          </a:bodyPr>
          <a:lstStyle/>
          <a:p>
            <a:pPr lvl="0" algn="ctr"/>
            <a:r>
              <a:rPr lang="en-GB" dirty="0">
                <a:latin typeface="Arial" panose="020B0604020202020204" pitchFamily="34" charset="0"/>
                <a:cs typeface="Arial" panose="020B0604020202020204" pitchFamily="34" charset="0"/>
              </a:rPr>
              <a:t>Status × EMS Interactions</a:t>
            </a:r>
          </a:p>
        </p:txBody>
      </p:sp>
      <p:sp>
        <p:nvSpPr>
          <p:cNvPr id="43" name="TextBox 42">
            <a:extLst>
              <a:ext uri="{FF2B5EF4-FFF2-40B4-BE49-F238E27FC236}">
                <a16:creationId xmlns:a16="http://schemas.microsoft.com/office/drawing/2014/main" id="{D232C6D0-2657-4A89-99CF-910D746CD231}"/>
              </a:ext>
            </a:extLst>
          </p:cNvPr>
          <p:cNvSpPr txBox="1"/>
          <p:nvPr/>
        </p:nvSpPr>
        <p:spPr>
          <a:xfrm>
            <a:off x="4254490"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pic>
        <p:nvPicPr>
          <p:cNvPr id="22" name="Picture 2">
            <a:extLst>
              <a:ext uri="{FF2B5EF4-FFF2-40B4-BE49-F238E27FC236}">
                <a16:creationId xmlns:a16="http://schemas.microsoft.com/office/drawing/2014/main" id="{2E54272A-AC80-4D45-AA1B-2C55911FE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280" b="70313"/>
          <a:stretch/>
        </p:blipFill>
        <p:spPr bwMode="auto">
          <a:xfrm>
            <a:off x="6777986" y="1939590"/>
            <a:ext cx="1965897" cy="208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9948CFB9-E736-3D49-8779-DAB898BD6E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7" t="5603" r="4735"/>
          <a:stretch/>
        </p:blipFill>
        <p:spPr bwMode="auto">
          <a:xfrm>
            <a:off x="4424726" y="1951005"/>
            <a:ext cx="1965898" cy="2066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6F831F48-6B25-4F42-9D5D-E1AAD5EB0423}"/>
              </a:ext>
            </a:extLst>
          </p:cNvPr>
          <p:cNvPicPr>
            <a:picLocks noChangeAspect="1"/>
          </p:cNvPicPr>
          <p:nvPr/>
        </p:nvPicPr>
        <p:blipFill rotWithShape="1">
          <a:blip r:embed="rId5"/>
          <a:srcRect t="12722"/>
          <a:stretch/>
        </p:blipFill>
        <p:spPr>
          <a:xfrm>
            <a:off x="20436" y="4272518"/>
            <a:ext cx="3987676" cy="2349480"/>
          </a:xfrm>
          <a:prstGeom prst="rect">
            <a:avLst/>
          </a:prstGeom>
        </p:spPr>
      </p:pic>
      <p:pic>
        <p:nvPicPr>
          <p:cNvPr id="11" name="Picture 10">
            <a:extLst>
              <a:ext uri="{FF2B5EF4-FFF2-40B4-BE49-F238E27FC236}">
                <a16:creationId xmlns:a16="http://schemas.microsoft.com/office/drawing/2014/main" id="{262FB970-0E43-8048-BCC5-217365BD5FE2}"/>
              </a:ext>
            </a:extLst>
          </p:cNvPr>
          <p:cNvPicPr>
            <a:picLocks noChangeAspect="1"/>
          </p:cNvPicPr>
          <p:nvPr/>
        </p:nvPicPr>
        <p:blipFill rotWithShape="1">
          <a:blip r:embed="rId6"/>
          <a:srcRect b="8257"/>
          <a:stretch/>
        </p:blipFill>
        <p:spPr>
          <a:xfrm>
            <a:off x="26828" y="1713680"/>
            <a:ext cx="3987676" cy="2469701"/>
          </a:xfrm>
          <a:prstGeom prst="rect">
            <a:avLst/>
          </a:prstGeom>
        </p:spPr>
      </p:pic>
      <p:sp>
        <p:nvSpPr>
          <p:cNvPr id="6" name="TextBox 5">
            <a:extLst>
              <a:ext uri="{FF2B5EF4-FFF2-40B4-BE49-F238E27FC236}">
                <a16:creationId xmlns:a16="http://schemas.microsoft.com/office/drawing/2014/main" id="{93E0D8DD-A877-4D65-8FAC-E5A2363BCCCF}"/>
              </a:ext>
            </a:extLst>
          </p:cNvPr>
          <p:cNvSpPr txBox="1"/>
          <p:nvPr/>
        </p:nvSpPr>
        <p:spPr>
          <a:xfrm>
            <a:off x="1579933" y="2373721"/>
            <a:ext cx="32412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0B260A00-C8E0-430F-A283-D5C289817F76}"/>
              </a:ext>
            </a:extLst>
          </p:cNvPr>
          <p:cNvSpPr txBox="1"/>
          <p:nvPr/>
        </p:nvSpPr>
        <p:spPr>
          <a:xfrm>
            <a:off x="1579933" y="2778891"/>
            <a:ext cx="3241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40F5E64C-E5C5-E346-B500-C636565BD067}"/>
              </a:ext>
            </a:extLst>
          </p:cNvPr>
          <p:cNvSpPr txBox="1"/>
          <p:nvPr/>
        </p:nvSpPr>
        <p:spPr>
          <a:xfrm>
            <a:off x="2772463" y="4663531"/>
            <a:ext cx="32412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2EFF70C2-7AFD-004A-9A34-622AF9AE1832}"/>
              </a:ext>
            </a:extLst>
          </p:cNvPr>
          <p:cNvSpPr txBox="1"/>
          <p:nvPr/>
        </p:nvSpPr>
        <p:spPr>
          <a:xfrm>
            <a:off x="2772463" y="5663061"/>
            <a:ext cx="324128"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50502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478" y="270178"/>
            <a:ext cx="8229600" cy="1143000"/>
          </a:xfrm>
        </p:spPr>
        <p:txBody>
          <a:bodyPr>
            <a:noAutofit/>
          </a:bodyPr>
          <a:lstStyle/>
          <a:p>
            <a:r>
              <a:rPr lang="en-US" sz="3700" dirty="0">
                <a:latin typeface="Arial" panose="020B0604020202020204" pitchFamily="34" charset="0"/>
                <a:cs typeface="Arial" panose="020B0604020202020204" pitchFamily="34" charset="0"/>
              </a:rPr>
              <a:t>Reduced sensitivity in VMPFC to high (vs. low) status with increasing EMS</a:t>
            </a:r>
          </a:p>
        </p:txBody>
      </p:sp>
      <p:sp>
        <p:nvSpPr>
          <p:cNvPr id="6" name="Rectangle 5"/>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527550" y="2264526"/>
            <a:ext cx="3305710" cy="3336173"/>
            <a:chOff x="3352800" y="4140200"/>
            <a:chExt cx="2559361" cy="2582946"/>
          </a:xfrm>
        </p:grpSpPr>
        <p:pic>
          <p:nvPicPr>
            <p:cNvPr id="4" name="Picture 3" descr="C:\Users\bradm\Dropbox\UChicago Postdoc\Experiments\Race-Status fMRI Study\ANALYSES\WHOLE BRAIN\VMPFCeffect_ls%3Ehs_EMS.jpg"/>
            <p:cNvPicPr>
              <a:picLocks noChangeAspect="1" noChangeArrowheads="1"/>
            </p:cNvPicPr>
            <p:nvPr/>
          </p:nvPicPr>
          <p:blipFill rotWithShape="1">
            <a:blip r:embed="rId3">
              <a:extLst>
                <a:ext uri="{28A0092B-C50C-407E-A947-70E740481C1C}">
                  <a14:useLocalDpi xmlns:a14="http://schemas.microsoft.com/office/drawing/2010/main" val="0"/>
                </a:ext>
              </a:extLst>
            </a:blip>
            <a:srcRect l="53011" t="74279" r="15036" b="3339"/>
            <a:stretch/>
          </p:blipFill>
          <p:spPr bwMode="auto">
            <a:xfrm>
              <a:off x="3352800" y="4140200"/>
              <a:ext cx="2559361" cy="25829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2830138" y="5225961"/>
              <a:ext cx="2127767" cy="309775"/>
            </a:xfrm>
            <a:prstGeom prst="rect">
              <a:avLst/>
            </a:prstGeom>
            <a:noFill/>
          </p:spPr>
          <p:txBody>
            <a:bodyPr wrap="square" rtlCol="0" anchor="ctr">
              <a:spAutoFit/>
            </a:bodyPr>
            <a:lstStyle/>
            <a:p>
              <a:pPr algn="ctr"/>
              <a:r>
                <a:rPr lang="en-US" sz="2000" dirty="0">
                  <a:latin typeface="Arial" panose="020B0604020202020204" pitchFamily="34" charset="0"/>
                  <a:cs typeface="Arial" panose="020B0604020202020204" pitchFamily="34" charset="0"/>
                </a:rPr>
                <a:t>T-Test Statistic  </a:t>
              </a:r>
            </a:p>
          </p:txBody>
        </p:sp>
      </p:grpSp>
      <p:sp>
        <p:nvSpPr>
          <p:cNvPr id="5" name="TextBox 4"/>
          <p:cNvSpPr txBox="1"/>
          <p:nvPr/>
        </p:nvSpPr>
        <p:spPr>
          <a:xfrm>
            <a:off x="5943600" y="2379801"/>
            <a:ext cx="3048000" cy="3170099"/>
          </a:xfrm>
          <a:prstGeom prst="rect">
            <a:avLst/>
          </a:prstGeom>
          <a:noFill/>
        </p:spPr>
        <p:txBody>
          <a:bodyPr wrap="square" rtlCol="0">
            <a:spAutoFit/>
          </a:bodyPr>
          <a:lstStyle/>
          <a:p>
            <a:pPr lvl="0" algn="ctr"/>
            <a:r>
              <a:rPr lang="en-GB" sz="2000" dirty="0">
                <a:latin typeface="Arial" panose="020B0604020202020204" pitchFamily="34" charset="0"/>
                <a:cs typeface="Arial" panose="020B0604020202020204" pitchFamily="34" charset="0"/>
              </a:rPr>
              <a:t>VMPFC Cluster (</a:t>
            </a:r>
            <a:r>
              <a:rPr lang="en-GB" sz="2000" i="1" dirty="0">
                <a:latin typeface="Arial" panose="020B0604020202020204" pitchFamily="34" charset="0"/>
                <a:cs typeface="Arial" panose="020B0604020202020204" pitchFamily="34" charset="0"/>
              </a:rPr>
              <a:t>k</a:t>
            </a:r>
            <a:r>
              <a:rPr lang="en-GB" sz="2000" dirty="0">
                <a:latin typeface="Arial" panose="020B0604020202020204" pitchFamily="34" charset="0"/>
                <a:cs typeface="Arial" panose="020B0604020202020204" pitchFamily="34" charset="0"/>
              </a:rPr>
              <a:t> = 56)</a:t>
            </a:r>
          </a:p>
          <a:p>
            <a:pPr lvl="0" algn="ctr"/>
            <a:endParaRPr lang="en-GB" sz="2000" dirty="0">
              <a:latin typeface="Arial" panose="020B0604020202020204" pitchFamily="34" charset="0"/>
              <a:cs typeface="Arial" panose="020B0604020202020204" pitchFamily="34" charset="0"/>
            </a:endParaRPr>
          </a:p>
          <a:p>
            <a:pPr lvl="0" algn="ctr"/>
            <a:r>
              <a:rPr lang="en-GB" sz="2000" dirty="0">
                <a:latin typeface="Arial" panose="020B0604020202020204" pitchFamily="34" charset="0"/>
                <a:cs typeface="Arial" panose="020B0604020202020204" pitchFamily="34" charset="0"/>
              </a:rPr>
              <a:t>Peak Statistics</a:t>
            </a:r>
          </a:p>
          <a:p>
            <a:pPr lvl="0"/>
            <a:endParaRPr lang="en-GB" sz="2000" dirty="0">
              <a:latin typeface="Arial" panose="020B0604020202020204" pitchFamily="34" charset="0"/>
              <a:cs typeface="Arial" panose="020B0604020202020204" pitchFamily="34" charset="0"/>
            </a:endParaRPr>
          </a:p>
          <a:p>
            <a:pPr lvl="0" algn="ctr"/>
            <a:r>
              <a:rPr lang="en-GB" sz="2000" dirty="0">
                <a:latin typeface="Arial" panose="020B0604020202020204" pitchFamily="34" charset="0"/>
                <a:cs typeface="Arial" panose="020B0604020202020204" pitchFamily="34" charset="0"/>
              </a:rPr>
              <a:t>MNI [6, 39, -6]</a:t>
            </a:r>
          </a:p>
          <a:p>
            <a:pPr lvl="0" algn="ctr"/>
            <a:endParaRPr lang="en-GB" sz="2000" i="1" dirty="0">
              <a:latin typeface="Arial" panose="020B0604020202020204" pitchFamily="34" charset="0"/>
              <a:cs typeface="Arial" panose="020B0604020202020204" pitchFamily="34" charset="0"/>
            </a:endParaRPr>
          </a:p>
          <a:p>
            <a:pPr lvl="0" algn="ctr"/>
            <a:r>
              <a:rPr lang="en-GB" sz="2000" i="1" dirty="0">
                <a:latin typeface="Arial" panose="020B0604020202020204" pitchFamily="34" charset="0"/>
                <a:cs typeface="Arial" panose="020B0604020202020204" pitchFamily="34" charset="0"/>
              </a:rPr>
              <a:t>t</a:t>
            </a:r>
            <a:r>
              <a:rPr lang="en-GB" sz="2000" dirty="0">
                <a:latin typeface="Arial" panose="020B0604020202020204" pitchFamily="34" charset="0"/>
                <a:cs typeface="Arial" panose="020B0604020202020204" pitchFamily="34" charset="0"/>
              </a:rPr>
              <a:t>(59) = 3.81</a:t>
            </a:r>
          </a:p>
          <a:p>
            <a:pPr lvl="0" algn="ctr"/>
            <a:endParaRPr lang="en-GB" sz="2000" i="1" dirty="0">
              <a:latin typeface="Arial" panose="020B0604020202020204" pitchFamily="34" charset="0"/>
              <a:cs typeface="Arial" panose="020B0604020202020204" pitchFamily="34" charset="0"/>
            </a:endParaRPr>
          </a:p>
          <a:p>
            <a:pPr lvl="0" algn="ctr"/>
            <a:r>
              <a:rPr lang="en-GB" sz="2000" i="1" dirty="0">
                <a:latin typeface="Arial" panose="020B0604020202020204" pitchFamily="34" charset="0"/>
                <a:cs typeface="Arial" panose="020B0604020202020204" pitchFamily="34" charset="0"/>
              </a:rPr>
              <a:t>p</a:t>
            </a:r>
            <a:r>
              <a:rPr lang="en-GB" sz="2000" dirty="0">
                <a:latin typeface="Arial" panose="020B0604020202020204" pitchFamily="34" charset="0"/>
                <a:cs typeface="Arial" panose="020B0604020202020204" pitchFamily="34" charset="0"/>
              </a:rPr>
              <a:t> &lt; .001 </a:t>
            </a:r>
            <a:endParaRPr lang="en-GB" sz="2000" i="1" dirty="0">
              <a:latin typeface="Arial" panose="020B0604020202020204" pitchFamily="34" charset="0"/>
              <a:cs typeface="Arial" panose="020B0604020202020204" pitchFamily="34" charset="0"/>
            </a:endParaRPr>
          </a:p>
          <a:p>
            <a:pPr lvl="0"/>
            <a:endParaRPr lang="en-GB" sz="2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CDC02F8-90ED-42F9-9CF1-BC48B9E42A42}"/>
              </a:ext>
            </a:extLst>
          </p:cNvPr>
          <p:cNvSpPr txBox="1"/>
          <p:nvPr/>
        </p:nvSpPr>
        <p:spPr>
          <a:xfrm>
            <a:off x="4254490"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pic>
        <p:nvPicPr>
          <p:cNvPr id="11" name="Picture 10">
            <a:extLst>
              <a:ext uri="{FF2B5EF4-FFF2-40B4-BE49-F238E27FC236}">
                <a16:creationId xmlns:a16="http://schemas.microsoft.com/office/drawing/2014/main" id="{F2D26EF2-A0B7-DC47-B5C6-4DC0DB4955EB}"/>
              </a:ext>
            </a:extLst>
          </p:cNvPr>
          <p:cNvPicPr>
            <a:picLocks noChangeAspect="1"/>
          </p:cNvPicPr>
          <p:nvPr/>
        </p:nvPicPr>
        <p:blipFill>
          <a:blip r:embed="rId4"/>
          <a:stretch>
            <a:fillRect/>
          </a:stretch>
        </p:blipFill>
        <p:spPr>
          <a:xfrm>
            <a:off x="351545" y="2120279"/>
            <a:ext cx="4139867" cy="3480419"/>
          </a:xfrm>
          <a:prstGeom prst="rect">
            <a:avLst/>
          </a:prstGeom>
        </p:spPr>
      </p:pic>
    </p:spTree>
    <p:extLst>
      <p:ext uri="{BB962C8B-B14F-4D97-AF65-F5344CB8AC3E}">
        <p14:creationId xmlns:p14="http://schemas.microsoft.com/office/powerpoint/2010/main" val="3858585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500" dirty="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Low motivation</a:t>
            </a:r>
          </a:p>
          <a:p>
            <a:pPr lvl="1"/>
            <a:r>
              <a:rPr lang="en-US" sz="2400" dirty="0">
                <a:latin typeface="Arial" panose="020B0604020202020204" pitchFamily="34" charset="0"/>
                <a:cs typeface="Arial" panose="020B0604020202020204" pitchFamily="34" charset="0"/>
              </a:rPr>
              <a:t>Typical positive evaluations for high vs. low status </a:t>
            </a:r>
            <a:r>
              <a:rPr lang="en-US" sz="1800" dirty="0">
                <a:solidFill>
                  <a:schemeClr val="bg1">
                    <a:lumMod val="50000"/>
                  </a:schemeClr>
                </a:solidFill>
                <a:latin typeface="Arial" panose="020B0604020202020204" pitchFamily="34" charset="0"/>
                <a:cs typeface="Arial" panose="020B0604020202020204" pitchFamily="34" charset="0"/>
              </a:rPr>
              <a:t>(Cloutier et al., 2012; Cloutier &amp; </a:t>
            </a:r>
            <a:r>
              <a:rPr lang="en-US" sz="1800" dirty="0" err="1">
                <a:solidFill>
                  <a:schemeClr val="bg1">
                    <a:lumMod val="50000"/>
                  </a:schemeClr>
                </a:solidFill>
                <a:latin typeface="Arial" panose="020B0604020202020204" pitchFamily="34" charset="0"/>
                <a:cs typeface="Arial" panose="020B0604020202020204" pitchFamily="34" charset="0"/>
              </a:rPr>
              <a:t>Gyurovski</a:t>
            </a:r>
            <a:r>
              <a:rPr lang="en-US" sz="1800" dirty="0">
                <a:solidFill>
                  <a:schemeClr val="bg1">
                    <a:lumMod val="50000"/>
                  </a:schemeClr>
                </a:solidFill>
                <a:latin typeface="Arial" panose="020B0604020202020204" pitchFamily="34" charset="0"/>
                <a:cs typeface="Arial" panose="020B0604020202020204" pitchFamily="34" charset="0"/>
              </a:rPr>
              <a:t>, 2014)</a:t>
            </a:r>
            <a:endParaRPr lang="en-US" sz="2100" dirty="0">
              <a:solidFill>
                <a:schemeClr val="bg1">
                  <a:lumMod val="50000"/>
                </a:schemeClr>
              </a:solidFill>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High motivation</a:t>
            </a:r>
          </a:p>
          <a:p>
            <a:pPr lvl="1"/>
            <a:r>
              <a:rPr lang="en-US" sz="2400" dirty="0">
                <a:latin typeface="Arial" panose="020B0604020202020204" pitchFamily="34" charset="0"/>
                <a:cs typeface="Arial" panose="020B0604020202020204" pitchFamily="34" charset="0"/>
              </a:rPr>
              <a:t>Reversal in positive evaluations of high status</a:t>
            </a: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94977" y="228608"/>
            <a:ext cx="8229600" cy="1143000"/>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External motivation altered evaluative responses to status in the VMPFC</a:t>
            </a:r>
          </a:p>
        </p:txBody>
      </p:sp>
      <p:sp>
        <p:nvSpPr>
          <p:cNvPr id="7" name="TextBox 6">
            <a:extLst>
              <a:ext uri="{FF2B5EF4-FFF2-40B4-BE49-F238E27FC236}">
                <a16:creationId xmlns:a16="http://schemas.microsoft.com/office/drawing/2014/main" id="{22D01055-38AE-48C1-BA11-533F94D044C5}"/>
              </a:ext>
            </a:extLst>
          </p:cNvPr>
          <p:cNvSpPr txBox="1"/>
          <p:nvPr/>
        </p:nvSpPr>
        <p:spPr>
          <a:xfrm>
            <a:off x="4254490" y="6492240"/>
            <a:ext cx="493776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Dang, &amp; Cloutier, 2018, </a:t>
            </a:r>
            <a:r>
              <a:rPr lang="en-US" i="1" dirty="0">
                <a:latin typeface="Arial" panose="020B0604020202020204" pitchFamily="34" charset="0"/>
                <a:cs typeface="Arial" panose="020B0604020202020204" pitchFamily="34" charset="0"/>
              </a:rPr>
              <a:t>SCAN</a:t>
            </a:r>
          </a:p>
        </p:txBody>
      </p:sp>
    </p:spTree>
    <p:extLst>
      <p:ext uri="{BB962C8B-B14F-4D97-AF65-F5344CB8AC3E}">
        <p14:creationId xmlns:p14="http://schemas.microsoft.com/office/powerpoint/2010/main" val="1159726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77" y="2131613"/>
            <a:ext cx="8557846" cy="1950911"/>
          </a:xfrm>
        </p:spPr>
        <p:txBody>
          <a:bodyPr>
            <a:noAutofit/>
          </a:bodyPr>
          <a:lstStyle/>
          <a:p>
            <a:r>
              <a:rPr lang="en-US" sz="3600" dirty="0">
                <a:latin typeface="Arial"/>
                <a:cs typeface="Arial"/>
              </a:rPr>
              <a:t>How is EMS associated with coordination between brain regions involved in social cognition and prejudice regulation?</a:t>
            </a: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28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Partial Least Squares Overview</a:t>
            </a:r>
            <a:br>
              <a:rPr lang="en-US" dirty="0">
                <a:latin typeface="Arial" panose="020B0604020202020204" pitchFamily="34" charset="0"/>
                <a:cs typeface="Arial" panose="020B0604020202020204" pitchFamily="34" charset="0"/>
              </a:rPr>
            </a:br>
            <a:r>
              <a:rPr lang="en-US" sz="3600" dirty="0">
                <a:solidFill>
                  <a:schemeClr val="bg1">
                    <a:lumMod val="50000"/>
                  </a:schemeClr>
                </a:solidFill>
                <a:latin typeface="Arial" panose="020B0604020202020204" pitchFamily="34" charset="0"/>
                <a:cs typeface="Arial" panose="020B0604020202020204" pitchFamily="34" charset="0"/>
              </a:rPr>
              <a:t>(PLS: McIntosh &amp; </a:t>
            </a:r>
            <a:r>
              <a:rPr lang="en-US" sz="3600" dirty="0" err="1">
                <a:solidFill>
                  <a:schemeClr val="bg1">
                    <a:lumMod val="50000"/>
                  </a:schemeClr>
                </a:solidFill>
                <a:latin typeface="Arial" panose="020B0604020202020204" pitchFamily="34" charset="0"/>
                <a:cs typeface="Arial" panose="020B0604020202020204" pitchFamily="34" charset="0"/>
              </a:rPr>
              <a:t>Misic</a:t>
            </a:r>
            <a:r>
              <a:rPr lang="en-US" sz="3600" dirty="0">
                <a:solidFill>
                  <a:schemeClr val="bg1">
                    <a:lumMod val="50000"/>
                  </a:schemeClr>
                </a:solidFill>
                <a:latin typeface="Arial" panose="020B0604020202020204" pitchFamily="34" charset="0"/>
                <a:cs typeface="Arial" panose="020B0604020202020204" pitchFamily="34" charset="0"/>
              </a:rPr>
              <a:t>, 2013)</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8152D51-38D8-954E-8E4C-8959DC1B16BC}"/>
              </a:ext>
            </a:extLst>
          </p:cNvPr>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C621738-6B24-B84F-86F0-2C2F0147085F}"/>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32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nimal hierarch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931" y="1366692"/>
            <a:ext cx="4099794" cy="25623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74" y="3987586"/>
            <a:ext cx="3965575" cy="262951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ockerels Figh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74" y="1366691"/>
            <a:ext cx="3965575" cy="256237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military hierarchy"/>
          <p:cNvPicPr>
            <a:picLocks noChangeAspect="1" noChangeArrowheads="1"/>
          </p:cNvPicPr>
          <p:nvPr/>
        </p:nvPicPr>
        <p:blipFill rotWithShape="1">
          <a:blip r:embed="rId6">
            <a:extLst>
              <a:ext uri="{28A0092B-C50C-407E-A947-70E740481C1C}">
                <a14:useLocalDpi xmlns:a14="http://schemas.microsoft.com/office/drawing/2010/main" val="0"/>
              </a:ext>
            </a:extLst>
          </a:blip>
          <a:srcRect t="-1" b="3793"/>
          <a:stretch/>
        </p:blipFill>
        <p:spPr bwMode="auto">
          <a:xfrm>
            <a:off x="4520931" y="3987586"/>
            <a:ext cx="4099794" cy="26295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84150" y="274638"/>
            <a:ext cx="87630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900" dirty="0">
                <a:latin typeface="Arial" panose="020B0604020202020204" pitchFamily="34" charset="0"/>
                <a:cs typeface="Arial" panose="020B0604020202020204" pitchFamily="34" charset="0"/>
              </a:rPr>
              <a:t>Social hierarchy in the animal kingdom</a:t>
            </a:r>
          </a:p>
        </p:txBody>
      </p:sp>
    </p:spTree>
    <p:extLst>
      <p:ext uri="{BB962C8B-B14F-4D97-AF65-F5344CB8AC3E}">
        <p14:creationId xmlns:p14="http://schemas.microsoft.com/office/powerpoint/2010/main" val="141253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Partial Least Squares Overview</a:t>
            </a:r>
            <a:br>
              <a:rPr lang="en-US" dirty="0">
                <a:latin typeface="Arial" panose="020B0604020202020204" pitchFamily="34" charset="0"/>
                <a:cs typeface="Arial" panose="020B0604020202020204" pitchFamily="34" charset="0"/>
              </a:rPr>
            </a:br>
            <a:r>
              <a:rPr lang="en-US" sz="3600" dirty="0">
                <a:solidFill>
                  <a:schemeClr val="bg1">
                    <a:lumMod val="50000"/>
                  </a:schemeClr>
                </a:solidFill>
                <a:latin typeface="Arial" panose="020B0604020202020204" pitchFamily="34" charset="0"/>
                <a:cs typeface="Arial" panose="020B0604020202020204" pitchFamily="34" charset="0"/>
              </a:rPr>
              <a:t>(PLS: McIntosh &amp; </a:t>
            </a:r>
            <a:r>
              <a:rPr lang="en-US" sz="3600" dirty="0" err="1">
                <a:solidFill>
                  <a:schemeClr val="bg1">
                    <a:lumMod val="50000"/>
                  </a:schemeClr>
                </a:solidFill>
                <a:latin typeface="Arial" panose="020B0604020202020204" pitchFamily="34" charset="0"/>
                <a:cs typeface="Arial" panose="020B0604020202020204" pitchFamily="34" charset="0"/>
              </a:rPr>
              <a:t>Misic</a:t>
            </a:r>
            <a:r>
              <a:rPr lang="en-US" sz="3600" dirty="0">
                <a:solidFill>
                  <a:schemeClr val="bg1">
                    <a:lumMod val="50000"/>
                  </a:schemeClr>
                </a:solidFill>
                <a:latin typeface="Arial" panose="020B0604020202020204" pitchFamily="34" charset="0"/>
                <a:cs typeface="Arial" panose="020B0604020202020204" pitchFamily="34" charset="0"/>
              </a:rPr>
              <a:t>, 2013)</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015BE44-6EAE-C24D-AE07-BF82BE204B6A}"/>
              </a:ext>
            </a:extLst>
          </p:cNvPr>
          <p:cNvSpPr>
            <a:spLocks noGrp="1"/>
          </p:cNvSpPr>
          <p:nvPr>
            <p:ph idx="1"/>
          </p:nvPr>
        </p:nvSpPr>
        <p:spPr/>
        <p:txBody>
          <a:bodyPr>
            <a:normAutofit fontScale="92500" lnSpcReduction="20000"/>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Finds weighted patterns of co-activating voxels called Latent Variables (LVs).</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LVs maximize explained covariance between two sets of data.</a:t>
            </a:r>
          </a:p>
          <a:p>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External motivation scores</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Beta maps for each participant and condition</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CA46F62-4F66-6347-BCE7-9C4EBF71A151}"/>
              </a:ext>
            </a:extLst>
          </p:cNvPr>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3AEFD5-8545-D04A-BB1B-ACB7E64A9EB3}"/>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0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22" t="51962" r="85"/>
          <a:stretch/>
        </p:blipFill>
        <p:spPr bwMode="auto">
          <a:xfrm>
            <a:off x="1156008" y="1956661"/>
            <a:ext cx="6831983" cy="322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US" sz="3200" dirty="0">
                <a:latin typeface="Arial"/>
                <a:cs typeface="Arial"/>
              </a:rPr>
              <a:t>Increasing EMS associated with reduced co-activation in a network of regions supporting </a:t>
            </a:r>
            <a:r>
              <a:rPr lang="en-US" sz="3200" dirty="0">
                <a:solidFill>
                  <a:srgbClr val="7030A0"/>
                </a:solidFill>
                <a:latin typeface="Arial"/>
                <a:cs typeface="Arial"/>
              </a:rPr>
              <a:t>affect regulation </a:t>
            </a:r>
            <a:r>
              <a:rPr lang="en-US" sz="3200" dirty="0">
                <a:latin typeface="Arial"/>
                <a:cs typeface="Arial"/>
              </a:rPr>
              <a:t>and </a:t>
            </a:r>
            <a:r>
              <a:rPr lang="en-US" sz="3200" dirty="0">
                <a:solidFill>
                  <a:srgbClr val="008000"/>
                </a:solidFill>
                <a:latin typeface="Arial"/>
                <a:cs typeface="Arial"/>
              </a:rPr>
              <a:t>social cognition</a:t>
            </a:r>
          </a:p>
        </p:txBody>
      </p:sp>
      <p:sp>
        <p:nvSpPr>
          <p:cNvPr id="6" name="Rectangle 2"/>
          <p:cNvSpPr>
            <a:spLocks noChangeArrowheads="1"/>
          </p:cNvSpPr>
          <p:nvPr/>
        </p:nvSpPr>
        <p:spPr bwMode="auto">
          <a:xfrm>
            <a:off x="510402" y="5457841"/>
            <a:ext cx="80000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dirty="0">
                <a:solidFill>
                  <a:srgbClr val="090909"/>
                </a:solidFill>
                <a:latin typeface="Arial"/>
                <a:ea typeface="Helvetica" charset="0"/>
                <a:cs typeface="Arial"/>
              </a:rPr>
              <a:t>Behavioral PLS revealed a significant 1</a:t>
            </a:r>
            <a:r>
              <a:rPr lang="en-US" sz="2000" baseline="30000" dirty="0">
                <a:solidFill>
                  <a:srgbClr val="090909"/>
                </a:solidFill>
                <a:latin typeface="Arial"/>
                <a:ea typeface="Helvetica" charset="0"/>
                <a:cs typeface="Arial"/>
              </a:rPr>
              <a:t>st</a:t>
            </a:r>
            <a:r>
              <a:rPr lang="en-US" sz="2000" dirty="0">
                <a:solidFill>
                  <a:srgbClr val="090909"/>
                </a:solidFill>
                <a:latin typeface="Arial"/>
                <a:ea typeface="Helvetica" charset="0"/>
                <a:cs typeface="Arial"/>
              </a:rPr>
              <a:t> latent variable, </a:t>
            </a:r>
            <a:r>
              <a:rPr lang="en-US" sz="2000" i="1" dirty="0">
                <a:solidFill>
                  <a:srgbClr val="090909"/>
                </a:solidFill>
                <a:latin typeface="Arial"/>
                <a:ea typeface="Helvetica" charset="0"/>
                <a:cs typeface="Arial"/>
              </a:rPr>
              <a:t>p</a:t>
            </a:r>
            <a:r>
              <a:rPr lang="en-US" sz="2000" dirty="0">
                <a:solidFill>
                  <a:srgbClr val="090909"/>
                </a:solidFill>
                <a:latin typeface="Arial"/>
                <a:ea typeface="Helvetica" charset="0"/>
                <a:cs typeface="Arial"/>
              </a:rPr>
              <a:t> = 0.028</a:t>
            </a:r>
          </a:p>
          <a:p>
            <a:pPr algn="ctr"/>
            <a:r>
              <a:rPr lang="en-US" sz="2000" dirty="0">
                <a:solidFill>
                  <a:srgbClr val="090909"/>
                </a:solidFill>
                <a:latin typeface="Arial"/>
                <a:ea typeface="Helvetica" charset="0"/>
                <a:cs typeface="Arial"/>
              </a:rPr>
              <a:t>Crossblock covariance = 61.4%</a:t>
            </a:r>
          </a:p>
          <a:p>
            <a:pPr algn="ctr"/>
            <a:r>
              <a:rPr lang="en-US" sz="2000" i="1" dirty="0">
                <a:solidFill>
                  <a:srgbClr val="090909"/>
                </a:solidFill>
                <a:latin typeface="Arial"/>
                <a:ea typeface="Helvetica" charset="0"/>
                <a:cs typeface="Arial"/>
              </a:rPr>
              <a:t>n</a:t>
            </a:r>
            <a:r>
              <a:rPr lang="en-US" sz="2000" dirty="0">
                <a:solidFill>
                  <a:srgbClr val="090909"/>
                </a:solidFill>
                <a:latin typeface="Arial"/>
                <a:ea typeface="Helvetica" charset="0"/>
                <a:cs typeface="Arial"/>
              </a:rPr>
              <a:t> = 60</a:t>
            </a:r>
            <a:endParaRPr lang="en-US" sz="2000" i="1" dirty="0">
              <a:solidFill>
                <a:srgbClr val="090909"/>
              </a:solidFill>
              <a:latin typeface="Arial"/>
              <a:ea typeface="Helvetica" charset="0"/>
              <a:cs typeface="Arial"/>
            </a:endParaRPr>
          </a:p>
        </p:txBody>
      </p:sp>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509326" y="3181411"/>
            <a:ext cx="751840" cy="369332"/>
          </a:xfrm>
          <a:prstGeom prst="rect">
            <a:avLst/>
          </a:prstGeom>
          <a:noFill/>
          <a:ln>
            <a:noFill/>
          </a:ln>
        </p:spPr>
        <p:txBody>
          <a:bodyPr wrap="square" rtlCol="0">
            <a:spAutoFit/>
          </a:bodyPr>
          <a:lstStyle/>
          <a:p>
            <a:r>
              <a:rPr lang="en-US" b="1" dirty="0">
                <a:solidFill>
                  <a:srgbClr val="7030A0"/>
                </a:solidFill>
              </a:rPr>
              <a:t>rACC</a:t>
            </a:r>
          </a:p>
        </p:txBody>
      </p:sp>
      <p:sp>
        <p:nvSpPr>
          <p:cNvPr id="17" name="TextBox 16"/>
          <p:cNvSpPr txBox="1"/>
          <p:nvPr/>
        </p:nvSpPr>
        <p:spPr>
          <a:xfrm>
            <a:off x="3801966" y="2149680"/>
            <a:ext cx="894080" cy="369332"/>
          </a:xfrm>
          <a:prstGeom prst="rect">
            <a:avLst/>
          </a:prstGeom>
          <a:noFill/>
        </p:spPr>
        <p:txBody>
          <a:bodyPr wrap="square" rtlCol="0">
            <a:spAutoFit/>
          </a:bodyPr>
          <a:lstStyle/>
          <a:p>
            <a:r>
              <a:rPr lang="en-US" b="1" dirty="0">
                <a:solidFill>
                  <a:srgbClr val="008000"/>
                </a:solidFill>
              </a:rPr>
              <a:t>DMPFC</a:t>
            </a:r>
          </a:p>
        </p:txBody>
      </p:sp>
      <p:sp>
        <p:nvSpPr>
          <p:cNvPr id="18" name="TextBox 17"/>
          <p:cNvSpPr txBox="1"/>
          <p:nvPr/>
        </p:nvSpPr>
        <p:spPr>
          <a:xfrm>
            <a:off x="3568255" y="4270762"/>
            <a:ext cx="894080" cy="646331"/>
          </a:xfrm>
          <a:prstGeom prst="rect">
            <a:avLst/>
          </a:prstGeom>
          <a:noFill/>
        </p:spPr>
        <p:txBody>
          <a:bodyPr wrap="square" rtlCol="0">
            <a:spAutoFit/>
          </a:bodyPr>
          <a:lstStyle/>
          <a:p>
            <a:pPr algn="ctr"/>
            <a:r>
              <a:rPr lang="en-US" b="1" dirty="0">
                <a:solidFill>
                  <a:srgbClr val="008000"/>
                </a:solidFill>
              </a:rPr>
              <a:t>Frontal Pole</a:t>
            </a:r>
          </a:p>
        </p:txBody>
      </p:sp>
      <p:sp>
        <p:nvSpPr>
          <p:cNvPr id="19" name="TextBox 18"/>
          <p:cNvSpPr txBox="1"/>
          <p:nvPr/>
        </p:nvSpPr>
        <p:spPr>
          <a:xfrm>
            <a:off x="1464567" y="4192846"/>
            <a:ext cx="1093145" cy="646331"/>
          </a:xfrm>
          <a:prstGeom prst="rect">
            <a:avLst/>
          </a:prstGeom>
          <a:noFill/>
        </p:spPr>
        <p:txBody>
          <a:bodyPr wrap="square" rtlCol="0">
            <a:spAutoFit/>
          </a:bodyPr>
          <a:lstStyle/>
          <a:p>
            <a:pPr algn="ctr"/>
            <a:r>
              <a:rPr lang="en-US" b="1" dirty="0">
                <a:solidFill>
                  <a:srgbClr val="008000"/>
                </a:solidFill>
              </a:rPr>
              <a:t>Temporal Pole</a:t>
            </a:r>
          </a:p>
        </p:txBody>
      </p:sp>
      <p:cxnSp>
        <p:nvCxnSpPr>
          <p:cNvPr id="21" name="Straight Connector 20"/>
          <p:cNvCxnSpPr>
            <a:cxnSpLocks/>
            <a:stCxn id="17" idx="2"/>
          </p:cNvCxnSpPr>
          <p:nvPr/>
        </p:nvCxnSpPr>
        <p:spPr>
          <a:xfrm>
            <a:off x="4249006" y="2519012"/>
            <a:ext cx="397286" cy="21718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cxnSpLocks/>
            <a:endCxn id="18" idx="0"/>
          </p:cNvCxnSpPr>
          <p:nvPr/>
        </p:nvCxnSpPr>
        <p:spPr>
          <a:xfrm flipH="1">
            <a:off x="4015295" y="3550743"/>
            <a:ext cx="121951" cy="720019"/>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a:endCxn id="19" idx="0"/>
          </p:cNvCxnSpPr>
          <p:nvPr/>
        </p:nvCxnSpPr>
        <p:spPr>
          <a:xfrm flipH="1">
            <a:off x="2011140" y="4057772"/>
            <a:ext cx="342080" cy="135074"/>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a:endCxn id="16" idx="1"/>
          </p:cNvCxnSpPr>
          <p:nvPr/>
        </p:nvCxnSpPr>
        <p:spPr>
          <a:xfrm flipV="1">
            <a:off x="4889086" y="3366077"/>
            <a:ext cx="620240" cy="365029"/>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1231737" y="1964876"/>
            <a:ext cx="241435" cy="2448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
        <p:nvSpPr>
          <p:cNvPr id="5" name="Rounded Rectangle 4"/>
          <p:cNvSpPr/>
          <p:nvPr/>
        </p:nvSpPr>
        <p:spPr>
          <a:xfrm>
            <a:off x="4489805" y="3436294"/>
            <a:ext cx="1019521" cy="723017"/>
          </a:xfrm>
          <a:prstGeom prst="roundRect">
            <a:avLst/>
          </a:prstGeom>
          <a:no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49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cs typeface="Arial"/>
              </a:rPr>
              <a:t>What does this mean for evaluations?</a:t>
            </a:r>
          </a:p>
        </p:txBody>
      </p:sp>
      <p:sp>
        <p:nvSpPr>
          <p:cNvPr id="3" name="Content Placeholder 2"/>
          <p:cNvSpPr>
            <a:spLocks noGrp="1"/>
          </p:cNvSpPr>
          <p:nvPr>
            <p:ph idx="1"/>
          </p:nvPr>
        </p:nvSpPr>
        <p:spPr/>
        <p:txBody>
          <a:bodyPr>
            <a:normAutofit/>
          </a:bodyPr>
          <a:lstStyle/>
          <a:p>
            <a:endParaRPr lang="en-US" dirty="0">
              <a:latin typeface="Arial"/>
              <a:cs typeface="Arial"/>
            </a:endParaRPr>
          </a:p>
          <a:p>
            <a:r>
              <a:rPr lang="en-US" dirty="0">
                <a:latin typeface="Arial"/>
                <a:cs typeface="Arial"/>
              </a:rPr>
              <a:t>Race-related discomfort</a:t>
            </a:r>
          </a:p>
          <a:p>
            <a:endParaRPr lang="en-US" dirty="0">
              <a:latin typeface="Arial"/>
              <a:cs typeface="Arial"/>
            </a:endParaRPr>
          </a:p>
          <a:p>
            <a:endParaRPr lang="en-US" dirty="0">
              <a:latin typeface="Arial"/>
              <a:cs typeface="Arial"/>
            </a:endParaRPr>
          </a:p>
          <a:p>
            <a:r>
              <a:rPr lang="en-US" dirty="0">
                <a:latin typeface="Arial"/>
                <a:cs typeface="Arial"/>
              </a:rPr>
              <a:t>Poorer ability to regulate prejudice</a:t>
            </a: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2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Arial"/>
                <a:cs typeface="Arial"/>
              </a:rPr>
              <a:t>Importance of a multi-analysis approach</a:t>
            </a:r>
          </a:p>
        </p:txBody>
      </p:sp>
      <p:sp>
        <p:nvSpPr>
          <p:cNvPr id="3" name="Content Placeholder 2"/>
          <p:cNvSpPr>
            <a:spLocks noGrp="1"/>
          </p:cNvSpPr>
          <p:nvPr>
            <p:ph idx="1"/>
          </p:nvPr>
        </p:nvSpPr>
        <p:spPr/>
        <p:txBody>
          <a:bodyPr>
            <a:normAutofit/>
          </a:bodyPr>
          <a:lstStyle/>
          <a:p>
            <a:pPr marL="0" indent="0">
              <a:buNone/>
            </a:pPr>
            <a:endParaRPr lang="en-US" dirty="0">
              <a:latin typeface="Arial"/>
              <a:cs typeface="Arial"/>
            </a:endParaRPr>
          </a:p>
          <a:p>
            <a:r>
              <a:rPr lang="en-US" dirty="0">
                <a:latin typeface="Arial"/>
                <a:cs typeface="Arial"/>
              </a:rPr>
              <a:t>VMPFC Analysis </a:t>
            </a:r>
            <a:r>
              <a:rPr lang="en-US" dirty="0">
                <a:solidFill>
                  <a:schemeClr val="bg1">
                    <a:lumMod val="50000"/>
                  </a:schemeClr>
                </a:solidFill>
                <a:latin typeface="Arial"/>
                <a:cs typeface="Arial"/>
              </a:rPr>
              <a:t>(task-specific)</a:t>
            </a:r>
            <a:endParaRPr lang="en-US" dirty="0">
              <a:latin typeface="Arial"/>
              <a:cs typeface="Arial"/>
            </a:endParaRPr>
          </a:p>
          <a:p>
            <a:pPr lvl="1"/>
            <a:r>
              <a:rPr lang="en-US" dirty="0">
                <a:latin typeface="Arial"/>
                <a:cs typeface="Arial"/>
              </a:rPr>
              <a:t>EMS → reversal of pro-high-SES bias</a:t>
            </a:r>
            <a:endParaRPr lang="en-US" dirty="0">
              <a:solidFill>
                <a:schemeClr val="bg1">
                  <a:lumMod val="50000"/>
                </a:schemeClr>
              </a:solidFill>
              <a:latin typeface="Arial"/>
              <a:cs typeface="Arial"/>
            </a:endParaRPr>
          </a:p>
          <a:p>
            <a:endParaRPr lang="en-US" dirty="0">
              <a:latin typeface="Arial"/>
              <a:cs typeface="Arial"/>
            </a:endParaRPr>
          </a:p>
          <a:p>
            <a:r>
              <a:rPr lang="en-US" dirty="0">
                <a:latin typeface="Arial"/>
                <a:cs typeface="Arial"/>
              </a:rPr>
              <a:t>Multivariate </a:t>
            </a:r>
            <a:r>
              <a:rPr lang="en-US" dirty="0">
                <a:solidFill>
                  <a:schemeClr val="bg1">
                    <a:lumMod val="50000"/>
                  </a:schemeClr>
                </a:solidFill>
                <a:latin typeface="Arial"/>
                <a:cs typeface="Arial"/>
              </a:rPr>
              <a:t>(task-general)</a:t>
            </a:r>
            <a:endParaRPr lang="en-US" dirty="0">
              <a:latin typeface="Arial"/>
              <a:cs typeface="Arial"/>
            </a:endParaRPr>
          </a:p>
          <a:p>
            <a:pPr lvl="1"/>
            <a:r>
              <a:rPr lang="en-US" dirty="0">
                <a:latin typeface="Arial"/>
                <a:cs typeface="Arial"/>
              </a:rPr>
              <a:t>EMS → less neural coordination</a:t>
            </a: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95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Kubota, Li, Dang, &amp; Cloutier, 2018, </a:t>
            </a:r>
            <a:r>
              <a:rPr lang="en-US" i="1" dirty="0" err="1">
                <a:latin typeface="Arial" panose="020B0604020202020204" pitchFamily="34" charset="0"/>
                <a:cs typeface="Arial" panose="020B0604020202020204" pitchFamily="34" charset="0"/>
              </a:rPr>
              <a:t>eNeuro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014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3221"/>
            <a:ext cx="8763000" cy="1143000"/>
          </a:xfrm>
        </p:spPr>
        <p:txBody>
          <a:bodyPr>
            <a:normAutofit fontScale="90000"/>
          </a:bodyPr>
          <a:lstStyle/>
          <a:p>
            <a:r>
              <a:rPr lang="en-US" sz="3900" dirty="0">
                <a:latin typeface="Arial" panose="020B0604020202020204" pitchFamily="34" charset="0"/>
                <a:cs typeface="Arial" panose="020B0604020202020204" pitchFamily="34" charset="0"/>
              </a:rPr>
              <a:t>What could this mean for interracial interactions?</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C067354-3B13-C347-B428-86D560545E47}"/>
              </a:ext>
            </a:extLst>
          </p:cNvPr>
          <p:cNvSpPr>
            <a:spLocks noGrp="1"/>
          </p:cNvSpPr>
          <p:nvPr>
            <p:ph idx="1"/>
          </p:nvPr>
        </p:nvSpPr>
        <p:spPr>
          <a:xfrm>
            <a:off x="457200" y="1600200"/>
            <a:ext cx="6975231" cy="4525963"/>
          </a:xfrm>
        </p:spPr>
        <p:txBody>
          <a:bodyPr>
            <a:normAutofit/>
          </a:bodyPr>
          <a:lstStyle/>
          <a:p>
            <a:r>
              <a:rPr lang="en-US" sz="2800" dirty="0">
                <a:latin typeface="Arial"/>
                <a:cs typeface="Arial"/>
              </a:rPr>
              <a:t>Suspicions of high-EMS White people </a:t>
            </a:r>
            <a:r>
              <a:rPr lang="en-US" sz="2000" dirty="0">
                <a:solidFill>
                  <a:schemeClr val="bg1">
                    <a:lumMod val="50000"/>
                  </a:schemeClr>
                </a:solidFill>
                <a:latin typeface="Arial"/>
                <a:cs typeface="Arial"/>
              </a:rPr>
              <a:t>(</a:t>
            </a:r>
            <a:r>
              <a:rPr lang="en-US" sz="2000" dirty="0" err="1">
                <a:solidFill>
                  <a:schemeClr val="bg1">
                    <a:lumMod val="50000"/>
                  </a:schemeClr>
                </a:solidFill>
                <a:latin typeface="Arial"/>
                <a:cs typeface="Arial"/>
              </a:rPr>
              <a:t>LaCosse</a:t>
            </a:r>
            <a:r>
              <a:rPr lang="en-US" sz="2000" dirty="0">
                <a:solidFill>
                  <a:schemeClr val="bg1">
                    <a:lumMod val="50000"/>
                  </a:schemeClr>
                </a:solidFill>
                <a:latin typeface="Arial"/>
                <a:cs typeface="Arial"/>
              </a:rPr>
              <a:t> et al., 2015)</a:t>
            </a:r>
            <a:endParaRPr lang="en-US" dirty="0">
              <a:solidFill>
                <a:schemeClr val="bg1">
                  <a:lumMod val="50000"/>
                </a:schemeClr>
              </a:solidFill>
              <a:latin typeface="Arial"/>
              <a:cs typeface="Arial"/>
            </a:endParaRPr>
          </a:p>
        </p:txBody>
      </p:sp>
      <p:pic>
        <p:nvPicPr>
          <p:cNvPr id="12" name="Picture 2" descr="Key and Peele">
            <a:extLst>
              <a:ext uri="{FF2B5EF4-FFF2-40B4-BE49-F238E27FC236}">
                <a16:creationId xmlns:a16="http://schemas.microsoft.com/office/drawing/2014/main" id="{1D085FF3-D753-F441-9984-F177FAEEB0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41" r="4231"/>
          <a:stretch/>
        </p:blipFill>
        <p:spPr bwMode="auto">
          <a:xfrm>
            <a:off x="587737" y="2726889"/>
            <a:ext cx="4172079" cy="3228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1859B167-D5E0-074C-BA44-139C0E434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830" y="2726888"/>
            <a:ext cx="3228433" cy="3228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859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3221"/>
            <a:ext cx="8763000" cy="1143000"/>
          </a:xfrm>
        </p:spPr>
        <p:txBody>
          <a:bodyPr>
            <a:normAutofit/>
          </a:bodyPr>
          <a:lstStyle/>
          <a:p>
            <a:r>
              <a:rPr lang="en-US" sz="3900" dirty="0">
                <a:latin typeface="Arial" panose="020B0604020202020204" pitchFamily="34" charset="0"/>
                <a:cs typeface="Arial" panose="020B0604020202020204" pitchFamily="34" charset="0"/>
              </a:rPr>
              <a:t>Code switching</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CC15CF-8F1F-1449-B941-91A84C04365F}"/>
              </a:ext>
            </a:extLst>
          </p:cNvPr>
          <p:cNvSpPr txBox="1"/>
          <p:nvPr/>
        </p:nvSpPr>
        <p:spPr>
          <a:xfrm>
            <a:off x="3160828" y="6479513"/>
            <a:ext cx="610552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Johnson,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Lauharatanahirun</a:t>
            </a:r>
            <a:r>
              <a:rPr lang="en-US" dirty="0">
                <a:latin typeface="Arial" panose="020B0604020202020204" pitchFamily="34" charset="0"/>
                <a:cs typeface="Arial" panose="020B0604020202020204" pitchFamily="34" charset="0"/>
              </a:rPr>
              <a:t>, &amp; Falk, under review</a:t>
            </a:r>
          </a:p>
        </p:txBody>
      </p:sp>
      <p:pic>
        <p:nvPicPr>
          <p:cNvPr id="11" name="Picture 6">
            <a:extLst>
              <a:ext uri="{FF2B5EF4-FFF2-40B4-BE49-F238E27FC236}">
                <a16:creationId xmlns:a16="http://schemas.microsoft.com/office/drawing/2014/main" id="{FB767A11-77F7-624D-88A6-711DC7A95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654"/>
          <a:stretch/>
        </p:blipFill>
        <p:spPr bwMode="auto">
          <a:xfrm>
            <a:off x="1103751" y="1657631"/>
            <a:ext cx="6936498" cy="447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9774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23221"/>
            <a:ext cx="8763000" cy="1143000"/>
          </a:xfrm>
        </p:spPr>
        <p:txBody>
          <a:bodyPr>
            <a:normAutofit/>
          </a:bodyPr>
          <a:lstStyle/>
          <a:p>
            <a:r>
              <a:rPr lang="en-US" sz="3900" dirty="0">
                <a:latin typeface="Arial" panose="020B0604020202020204" pitchFamily="34" charset="0"/>
                <a:cs typeface="Arial" panose="020B0604020202020204" pitchFamily="34" charset="0"/>
              </a:rPr>
              <a:t>Gender and social status</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C067354-3B13-C347-B428-86D560545E47}"/>
              </a:ext>
            </a:extLst>
          </p:cNvPr>
          <p:cNvSpPr>
            <a:spLocks noGrp="1"/>
          </p:cNvSpPr>
          <p:nvPr>
            <p:ph idx="1"/>
          </p:nvPr>
        </p:nvSpPr>
        <p:spPr>
          <a:xfrm>
            <a:off x="457200" y="1600200"/>
            <a:ext cx="8138160" cy="4525963"/>
          </a:xfrm>
        </p:spPr>
        <p:txBody>
          <a:bodyPr>
            <a:normAutofit fontScale="92500"/>
          </a:bodyPr>
          <a:lstStyle/>
          <a:p>
            <a:r>
              <a:rPr lang="en-US" dirty="0">
                <a:latin typeface="Arial" charset="0"/>
                <a:ea typeface="Arial" charset="0"/>
                <a:cs typeface="Arial" charset="0"/>
              </a:rPr>
              <a:t>Status acquisition is linked to masculine roles </a:t>
            </a:r>
            <a:r>
              <a:rPr lang="en-US" sz="2400" dirty="0">
                <a:solidFill>
                  <a:schemeClr val="bg1">
                    <a:lumMod val="50000"/>
                  </a:schemeClr>
                </a:solidFill>
                <a:latin typeface="Arial" charset="0"/>
                <a:ea typeface="Arial" charset="0"/>
                <a:cs typeface="Arial" charset="0"/>
              </a:rPr>
              <a:t>(</a:t>
            </a:r>
            <a:r>
              <a:rPr lang="en-US" sz="2400" dirty="0" err="1">
                <a:solidFill>
                  <a:schemeClr val="bg1">
                    <a:lumMod val="50000"/>
                  </a:schemeClr>
                </a:solidFill>
                <a:latin typeface="Arial" charset="0"/>
                <a:ea typeface="Arial" charset="0"/>
                <a:cs typeface="Arial" charset="0"/>
              </a:rPr>
              <a:t>Eagly</a:t>
            </a:r>
            <a:r>
              <a:rPr lang="en-US" sz="2400" dirty="0">
                <a:solidFill>
                  <a:schemeClr val="bg1">
                    <a:lumMod val="50000"/>
                  </a:schemeClr>
                </a:solidFill>
                <a:latin typeface="Arial" charset="0"/>
                <a:ea typeface="Arial" charset="0"/>
                <a:cs typeface="Arial" charset="0"/>
              </a:rPr>
              <a:t>, 2009) </a:t>
            </a:r>
            <a:r>
              <a:rPr lang="en-US" dirty="0">
                <a:latin typeface="Arial" charset="0"/>
                <a:ea typeface="Arial" charset="0"/>
                <a:cs typeface="Arial" charset="0"/>
              </a:rPr>
              <a:t>and identity </a:t>
            </a:r>
            <a:r>
              <a:rPr lang="en-US" sz="2400" dirty="0">
                <a:solidFill>
                  <a:schemeClr val="bg1">
                    <a:lumMod val="50000"/>
                  </a:schemeClr>
                </a:solidFill>
                <a:latin typeface="Arial" charset="0"/>
                <a:ea typeface="Arial" charset="0"/>
                <a:cs typeface="Arial" charset="0"/>
              </a:rPr>
              <a:t>(</a:t>
            </a:r>
            <a:r>
              <a:rPr lang="en-US" sz="2400" dirty="0" err="1">
                <a:solidFill>
                  <a:schemeClr val="bg1">
                    <a:lumMod val="50000"/>
                  </a:schemeClr>
                </a:solidFill>
                <a:latin typeface="Arial" charset="0"/>
                <a:ea typeface="Arial" charset="0"/>
                <a:cs typeface="Arial" charset="0"/>
              </a:rPr>
              <a:t>Vandello</a:t>
            </a:r>
            <a:r>
              <a:rPr lang="en-US" sz="2400" dirty="0">
                <a:solidFill>
                  <a:schemeClr val="bg1">
                    <a:lumMod val="50000"/>
                  </a:schemeClr>
                </a:solidFill>
                <a:latin typeface="Arial" charset="0"/>
                <a:ea typeface="Arial" charset="0"/>
                <a:cs typeface="Arial" charset="0"/>
              </a:rPr>
              <a:t> et al., 2008)</a:t>
            </a:r>
            <a:endParaRPr lang="en-US" dirty="0">
              <a:solidFill>
                <a:schemeClr val="bg1">
                  <a:lumMod val="50000"/>
                </a:schemeClr>
              </a:solidFill>
              <a:latin typeface="Arial" charset="0"/>
              <a:ea typeface="Arial" charset="0"/>
              <a:cs typeface="Arial" charset="0"/>
            </a:endParaRPr>
          </a:p>
          <a:p>
            <a:endParaRPr lang="en-US" dirty="0">
              <a:latin typeface="Arial" charset="0"/>
              <a:ea typeface="Arial" charset="0"/>
              <a:cs typeface="Arial" charset="0"/>
            </a:endParaRPr>
          </a:p>
          <a:p>
            <a:pPr lvl="0"/>
            <a:r>
              <a:rPr lang="en-US" dirty="0">
                <a:solidFill>
                  <a:prstClr val="black"/>
                </a:solidFill>
                <a:latin typeface="Arial" charset="0"/>
                <a:ea typeface="Arial" charset="0"/>
                <a:cs typeface="Arial" charset="0"/>
              </a:rPr>
              <a:t>Men show greater status bias on the IAT </a:t>
            </a:r>
            <a:r>
              <a:rPr lang="en-US" sz="2400" dirty="0">
                <a:solidFill>
                  <a:prstClr val="white">
                    <a:lumMod val="50000"/>
                  </a:prstClr>
                </a:solidFill>
                <a:latin typeface="Arial" charset="0"/>
                <a:ea typeface="Arial" charset="0"/>
                <a:cs typeface="Arial" charset="0"/>
              </a:rPr>
              <a:t>(</a:t>
            </a:r>
            <a:r>
              <a:rPr lang="en-US" sz="2400" dirty="0" err="1">
                <a:solidFill>
                  <a:prstClr val="white">
                    <a:lumMod val="50000"/>
                  </a:prstClr>
                </a:solidFill>
                <a:latin typeface="Arial" charset="0"/>
                <a:ea typeface="Arial" charset="0"/>
                <a:cs typeface="Arial" charset="0"/>
              </a:rPr>
              <a:t>Mattan</a:t>
            </a:r>
            <a:r>
              <a:rPr lang="en-US" sz="2400" dirty="0">
                <a:solidFill>
                  <a:prstClr val="white">
                    <a:lumMod val="50000"/>
                  </a:prstClr>
                </a:solidFill>
                <a:latin typeface="Arial" charset="0"/>
                <a:ea typeface="Arial" charset="0"/>
                <a:cs typeface="Arial" charset="0"/>
              </a:rPr>
              <a:t> &amp; Cloutier, 2020, </a:t>
            </a:r>
            <a:r>
              <a:rPr lang="en-US" sz="2400" i="1" dirty="0">
                <a:solidFill>
                  <a:prstClr val="white">
                    <a:lumMod val="50000"/>
                  </a:prstClr>
                </a:solidFill>
                <a:latin typeface="Arial" charset="0"/>
                <a:ea typeface="Arial" charset="0"/>
                <a:cs typeface="Arial" charset="0"/>
              </a:rPr>
              <a:t>Royal Society Open Science</a:t>
            </a:r>
            <a:r>
              <a:rPr lang="en-US" sz="2400" dirty="0">
                <a:solidFill>
                  <a:prstClr val="white">
                    <a:lumMod val="50000"/>
                  </a:prstClr>
                </a:solidFill>
                <a:latin typeface="Arial" charset="0"/>
                <a:ea typeface="Arial" charset="0"/>
                <a:cs typeface="Arial" charset="0"/>
              </a:rPr>
              <a:t>)</a:t>
            </a:r>
          </a:p>
          <a:p>
            <a:endParaRPr lang="en-US" dirty="0">
              <a:latin typeface="Arial" charset="0"/>
              <a:ea typeface="Arial" charset="0"/>
              <a:cs typeface="Arial" charset="0"/>
            </a:endParaRPr>
          </a:p>
          <a:p>
            <a:r>
              <a:rPr lang="en-US" dirty="0">
                <a:latin typeface="Arial" charset="0"/>
                <a:ea typeface="Arial" charset="0"/>
                <a:cs typeface="Arial" charset="0"/>
              </a:rPr>
              <a:t>Men show greater neural sensitivity to status </a:t>
            </a:r>
            <a:r>
              <a:rPr lang="en-US" sz="2400" dirty="0">
                <a:solidFill>
                  <a:schemeClr val="bg1">
                    <a:lumMod val="50000"/>
                  </a:schemeClr>
                </a:solidFill>
                <a:latin typeface="Arial" charset="0"/>
                <a:ea typeface="Arial" charset="0"/>
                <a:cs typeface="Arial" charset="0"/>
              </a:rPr>
              <a:t>(Barth*, </a:t>
            </a:r>
            <a:r>
              <a:rPr lang="en-US" sz="2400" dirty="0" err="1">
                <a:solidFill>
                  <a:schemeClr val="bg1">
                    <a:lumMod val="50000"/>
                  </a:schemeClr>
                </a:solidFill>
                <a:latin typeface="Arial" charset="0"/>
                <a:ea typeface="Arial" charset="0"/>
                <a:cs typeface="Arial" charset="0"/>
              </a:rPr>
              <a:t>Mattan</a:t>
            </a:r>
            <a:r>
              <a:rPr lang="en-US" sz="2400" dirty="0">
                <a:solidFill>
                  <a:schemeClr val="bg1">
                    <a:lumMod val="50000"/>
                  </a:schemeClr>
                </a:solidFill>
                <a:latin typeface="Arial" charset="0"/>
                <a:ea typeface="Arial" charset="0"/>
                <a:cs typeface="Arial" charset="0"/>
              </a:rPr>
              <a:t>*, et al., 2020, </a:t>
            </a:r>
            <a:r>
              <a:rPr lang="en-US" sz="2400" i="1" dirty="0">
                <a:solidFill>
                  <a:schemeClr val="bg1">
                    <a:lumMod val="50000"/>
                  </a:schemeClr>
                </a:solidFill>
                <a:latin typeface="Arial" charset="0"/>
                <a:ea typeface="Arial" charset="0"/>
                <a:cs typeface="Arial" charset="0"/>
              </a:rPr>
              <a:t>Scientific Reports</a:t>
            </a:r>
            <a:r>
              <a:rPr lang="en-US" sz="2400" dirty="0">
                <a:solidFill>
                  <a:schemeClr val="bg1">
                    <a:lumMod val="50000"/>
                  </a:schemeClr>
                </a:solidFill>
                <a:latin typeface="Arial" charset="0"/>
                <a:ea typeface="Arial" charset="0"/>
                <a:cs typeface="Arial" charset="0"/>
              </a:rPr>
              <a:t>)</a:t>
            </a:r>
          </a:p>
        </p:txBody>
      </p:sp>
      <p:sp>
        <p:nvSpPr>
          <p:cNvPr id="7" name="TextBox 6">
            <a:extLst>
              <a:ext uri="{FF2B5EF4-FFF2-40B4-BE49-F238E27FC236}">
                <a16:creationId xmlns:a16="http://schemas.microsoft.com/office/drawing/2014/main" id="{0796145F-BB6D-B040-A09D-ABEEBD4B74F6}"/>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spTree>
    <p:extLst>
      <p:ext uri="{BB962C8B-B14F-4D97-AF65-F5344CB8AC3E}">
        <p14:creationId xmlns:p14="http://schemas.microsoft.com/office/powerpoint/2010/main" val="2470495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Autofit/>
          </a:bodyPr>
          <a:lstStyle/>
          <a:p>
            <a:r>
              <a:rPr lang="en-US" sz="3600" dirty="0">
                <a:latin typeface="Arial" panose="020B0604020202020204" pitchFamily="34" charset="0"/>
                <a:cs typeface="Arial" panose="020B0604020202020204" pitchFamily="34" charset="0"/>
              </a:rPr>
              <a:t>Impression formation study</a:t>
            </a:r>
          </a:p>
        </p:txBody>
      </p:sp>
      <p:sp>
        <p:nvSpPr>
          <p:cNvPr id="3" name="Content Placeholder 2"/>
          <p:cNvSpPr>
            <a:spLocks noGrp="1"/>
          </p:cNvSpPr>
          <p:nvPr>
            <p:ph idx="1"/>
          </p:nvPr>
        </p:nvSpPr>
        <p:spPr>
          <a:xfrm>
            <a:off x="228600" y="831850"/>
            <a:ext cx="6934200" cy="4525963"/>
          </a:xfrm>
        </p:spPr>
        <p:txBody>
          <a:bodyPr>
            <a:normAutofit/>
          </a:bodyPr>
          <a:lstStyle/>
          <a:p>
            <a:pPr marL="0" indent="0">
              <a:buNone/>
            </a:pPr>
            <a:endParaRPr lang="en-US" sz="2700" dirty="0">
              <a:latin typeface="Arial" panose="020B0604020202020204" pitchFamily="34" charset="0"/>
              <a:cs typeface="Arial" panose="020B0604020202020204" pitchFamily="34" charset="0"/>
            </a:endParaRPr>
          </a:p>
          <a:p>
            <a:pPr marL="0" indent="0">
              <a:buNone/>
            </a:pPr>
            <a:endParaRPr lang="en-US" sz="2700" dirty="0">
              <a:latin typeface="Arial" panose="020B0604020202020204" pitchFamily="34" charset="0"/>
              <a:cs typeface="Arial" panose="020B0604020202020204" pitchFamily="34" charset="0"/>
            </a:endParaRPr>
          </a:p>
          <a:p>
            <a:pPr marL="0" indent="0">
              <a:buNone/>
            </a:pPr>
            <a:endParaRPr lang="en-US" sz="10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fMRI impression formation task: </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205911"/>
            <a:ext cx="8956675" cy="247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DC50F7-7CFC-B049-A8F8-4B4D503CD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194" y="3387559"/>
            <a:ext cx="1603611" cy="1603611"/>
          </a:xfrm>
          <a:prstGeom prst="rect">
            <a:avLst/>
          </a:prstGeom>
        </p:spPr>
      </p:pic>
      <p:pic>
        <p:nvPicPr>
          <p:cNvPr id="10" name="Picture 9">
            <a:extLst>
              <a:ext uri="{FF2B5EF4-FFF2-40B4-BE49-F238E27FC236}">
                <a16:creationId xmlns:a16="http://schemas.microsoft.com/office/drawing/2014/main" id="{9961E438-9772-5C4C-B9F8-345633A582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034" y="3387559"/>
            <a:ext cx="1603612" cy="1603612"/>
          </a:xfrm>
          <a:prstGeom prst="rect">
            <a:avLst/>
          </a:prstGeom>
        </p:spPr>
      </p:pic>
      <p:sp>
        <p:nvSpPr>
          <p:cNvPr id="11" name="TextBox 10">
            <a:extLst>
              <a:ext uri="{FF2B5EF4-FFF2-40B4-BE49-F238E27FC236}">
                <a16:creationId xmlns:a16="http://schemas.microsoft.com/office/drawing/2014/main" id="{AFDAB6F1-0CDC-7F45-A3E1-3101FD4621D7}"/>
              </a:ext>
            </a:extLst>
          </p:cNvPr>
          <p:cNvSpPr txBox="1"/>
          <p:nvPr/>
        </p:nvSpPr>
        <p:spPr>
          <a:xfrm>
            <a:off x="3108961" y="6492240"/>
            <a:ext cx="608329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Barth*,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Dang, &amp; Cloutier, 2018, </a:t>
            </a:r>
            <a:r>
              <a:rPr lang="en-US" i="1" dirty="0">
                <a:latin typeface="Arial" panose="020B0604020202020204" pitchFamily="34" charset="0"/>
                <a:cs typeface="Arial" panose="020B0604020202020204" pitchFamily="34" charset="0"/>
              </a:rPr>
              <a:t>Scientific Reports</a:t>
            </a:r>
          </a:p>
        </p:txBody>
      </p:sp>
      <p:sp>
        <p:nvSpPr>
          <p:cNvPr id="12" name="TextBox 11">
            <a:extLst>
              <a:ext uri="{FF2B5EF4-FFF2-40B4-BE49-F238E27FC236}">
                <a16:creationId xmlns:a16="http://schemas.microsoft.com/office/drawing/2014/main" id="{7BD7ECC6-AEC4-C94D-A29E-E2ECB66F7B49}"/>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spTree>
    <p:extLst>
      <p:ext uri="{BB962C8B-B14F-4D97-AF65-F5344CB8AC3E}">
        <p14:creationId xmlns:p14="http://schemas.microsoft.com/office/powerpoint/2010/main" val="2838893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763000" cy="1143000"/>
          </a:xfrm>
        </p:spPr>
        <p:txBody>
          <a:bodyPr>
            <a:normAutofit/>
          </a:bodyPr>
          <a:lstStyle/>
          <a:p>
            <a:r>
              <a:rPr lang="en-US" dirty="0">
                <a:latin typeface="Arial" panose="020B0604020202020204" pitchFamily="34" charset="0"/>
                <a:cs typeface="Arial" panose="020B0604020202020204" pitchFamily="34" charset="0"/>
              </a:rPr>
              <a:t>Sample and analyses</a:t>
            </a:r>
            <a:endParaRPr lang="en-US" sz="39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600200"/>
            <a:ext cx="8538754" cy="4525963"/>
          </a:xfrm>
        </p:spPr>
        <p:txBody>
          <a:bodyPr>
            <a:normAutofit/>
          </a:bodyPr>
          <a:lstStyle/>
          <a:p>
            <a:r>
              <a:rPr lang="en-US" sz="2700" dirty="0">
                <a:latin typeface="Arial" panose="020B0604020202020204" pitchFamily="34" charset="0"/>
                <a:cs typeface="Arial" panose="020B0604020202020204" pitchFamily="34" charset="0"/>
              </a:rPr>
              <a:t>Sample characteristics</a:t>
            </a:r>
          </a:p>
          <a:p>
            <a:endParaRPr lang="en-US" sz="2700" dirty="0">
              <a:latin typeface="Arial" panose="020B0604020202020204" pitchFamily="34" charset="0"/>
              <a:cs typeface="Arial" panose="020B0604020202020204" pitchFamily="34" charset="0"/>
            </a:endParaRPr>
          </a:p>
          <a:p>
            <a:pPr lvl="1"/>
            <a:r>
              <a:rPr lang="en-US" sz="2300" dirty="0">
                <a:latin typeface="Arial" panose="020B0604020202020204" pitchFamily="34" charset="0"/>
                <a:cs typeface="Arial" panose="020B0604020202020204" pitchFamily="34" charset="0"/>
              </a:rPr>
              <a:t>28 women, 37 men</a:t>
            </a:r>
          </a:p>
          <a:p>
            <a:pPr lvl="1"/>
            <a:r>
              <a:rPr lang="en-US" sz="2300" dirty="0">
                <a:latin typeface="Arial" panose="020B0604020202020204" pitchFamily="34" charset="0"/>
                <a:cs typeface="Arial" panose="020B0604020202020204" pitchFamily="34" charset="0"/>
              </a:rPr>
              <a:t>White non-Hispanic</a:t>
            </a:r>
          </a:p>
          <a:p>
            <a:pPr lvl="1"/>
            <a:r>
              <a:rPr lang="en-US" sz="2300" dirty="0">
                <a:latin typeface="Arial" panose="020B0604020202020204" pitchFamily="34" charset="0"/>
                <a:cs typeface="Arial" panose="020B0604020202020204" pitchFamily="34" charset="0"/>
              </a:rPr>
              <a:t>Chicago area</a:t>
            </a:r>
          </a:p>
          <a:p>
            <a:pPr lvl="1"/>
            <a:r>
              <a:rPr lang="en-US" sz="2300" dirty="0">
                <a:latin typeface="Arial" panose="020B0604020202020204" pitchFamily="34" charset="0"/>
                <a:cs typeface="Arial" panose="020B0604020202020204" pitchFamily="34" charset="0"/>
              </a:rPr>
              <a:t>18-35 years old</a:t>
            </a:r>
          </a:p>
          <a:p>
            <a:pPr marL="0" indent="0">
              <a:buNone/>
            </a:pPr>
            <a:endParaRPr lang="en-US" sz="27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Examined relationship between participant gender and neural responses to status/gender</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EEF050-57DC-2149-A429-427B14B70DC8}"/>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sp>
        <p:nvSpPr>
          <p:cNvPr id="14" name="TextBox 13">
            <a:extLst>
              <a:ext uri="{FF2B5EF4-FFF2-40B4-BE49-F238E27FC236}">
                <a16:creationId xmlns:a16="http://schemas.microsoft.com/office/drawing/2014/main" id="{9D5ECBB2-BEC1-A748-93FA-B53F90354A72}"/>
              </a:ext>
            </a:extLst>
          </p:cNvPr>
          <p:cNvSpPr txBox="1"/>
          <p:nvPr/>
        </p:nvSpPr>
        <p:spPr>
          <a:xfrm>
            <a:off x="3108961" y="6492240"/>
            <a:ext cx="608329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Barth*,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Dang, &amp; Cloutier, 2018, </a:t>
            </a:r>
            <a:r>
              <a:rPr lang="en-US" i="1" dirty="0">
                <a:latin typeface="Arial" panose="020B0604020202020204" pitchFamily="34" charset="0"/>
                <a:cs typeface="Arial" panose="020B0604020202020204" pitchFamily="34" charset="0"/>
              </a:rPr>
              <a:t>Scientific Reports</a:t>
            </a:r>
          </a:p>
        </p:txBody>
      </p:sp>
      <p:pic>
        <p:nvPicPr>
          <p:cNvPr id="15" name="Picture 14">
            <a:extLst>
              <a:ext uri="{FF2B5EF4-FFF2-40B4-BE49-F238E27FC236}">
                <a16:creationId xmlns:a16="http://schemas.microsoft.com/office/drawing/2014/main" id="{69807C72-E9B0-8A43-9D2B-238CFB84AB90}"/>
              </a:ext>
            </a:extLst>
          </p:cNvPr>
          <p:cNvPicPr/>
          <p:nvPr/>
        </p:nvPicPr>
        <p:blipFill rotWithShape="1">
          <a:blip r:embed="rId3"/>
          <a:srcRect l="12914" t="15661" r="9396" b="26705"/>
          <a:stretch/>
        </p:blipFill>
        <p:spPr bwMode="auto">
          <a:xfrm>
            <a:off x="4028211" y="2299063"/>
            <a:ext cx="4854531" cy="23126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675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Autofit/>
          </a:bodyPr>
          <a:lstStyle/>
          <a:p>
            <a:r>
              <a:rPr lang="en-US" sz="3600" dirty="0">
                <a:latin typeface="Arial" panose="020B0604020202020204" pitchFamily="34" charset="0"/>
                <a:cs typeface="Arial" panose="020B0604020202020204" pitchFamily="34" charset="0"/>
              </a:rPr>
              <a:t>Men showed larger neural responses for high status in the VMPFC and VS</a:t>
            </a:r>
          </a:p>
        </p:txBody>
      </p:sp>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DAB6F1-0CDC-7F45-A3E1-3101FD4621D7}"/>
              </a:ext>
            </a:extLst>
          </p:cNvPr>
          <p:cNvSpPr txBox="1"/>
          <p:nvPr/>
        </p:nvSpPr>
        <p:spPr>
          <a:xfrm>
            <a:off x="3108961" y="6492240"/>
            <a:ext cx="608329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Barth*,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Dang, &amp; Cloutier, 2018, </a:t>
            </a:r>
            <a:r>
              <a:rPr lang="en-US" i="1" dirty="0">
                <a:latin typeface="Arial" panose="020B0604020202020204" pitchFamily="34" charset="0"/>
                <a:cs typeface="Arial" panose="020B0604020202020204" pitchFamily="34" charset="0"/>
              </a:rPr>
              <a:t>Scientific Reports</a:t>
            </a:r>
          </a:p>
        </p:txBody>
      </p:sp>
      <p:sp>
        <p:nvSpPr>
          <p:cNvPr id="12" name="TextBox 11">
            <a:extLst>
              <a:ext uri="{FF2B5EF4-FFF2-40B4-BE49-F238E27FC236}">
                <a16:creationId xmlns:a16="http://schemas.microsoft.com/office/drawing/2014/main" id="{7BD7ECC6-AEC4-C94D-A29E-E2ECB66F7B49}"/>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pic>
        <p:nvPicPr>
          <p:cNvPr id="6" name="Picture 5">
            <a:extLst>
              <a:ext uri="{FF2B5EF4-FFF2-40B4-BE49-F238E27FC236}">
                <a16:creationId xmlns:a16="http://schemas.microsoft.com/office/drawing/2014/main" id="{82C7425B-C950-A64E-95A3-8541062FE9EB}"/>
              </a:ext>
            </a:extLst>
          </p:cNvPr>
          <p:cNvPicPr>
            <a:picLocks noChangeAspect="1"/>
          </p:cNvPicPr>
          <p:nvPr/>
        </p:nvPicPr>
        <p:blipFill>
          <a:blip r:embed="rId3"/>
          <a:stretch>
            <a:fillRect/>
          </a:stretch>
        </p:blipFill>
        <p:spPr>
          <a:xfrm>
            <a:off x="863237" y="1447800"/>
            <a:ext cx="7417526" cy="4911301"/>
          </a:xfrm>
          <a:prstGeom prst="rect">
            <a:avLst/>
          </a:prstGeom>
        </p:spPr>
      </p:pic>
      <p:sp>
        <p:nvSpPr>
          <p:cNvPr id="13" name="Rectangle 12">
            <a:extLst>
              <a:ext uri="{FF2B5EF4-FFF2-40B4-BE49-F238E27FC236}">
                <a16:creationId xmlns:a16="http://schemas.microsoft.com/office/drawing/2014/main" id="{7EECBFD5-4074-E849-98CB-B3155A2BCC82}"/>
              </a:ext>
            </a:extLst>
          </p:cNvPr>
          <p:cNvSpPr/>
          <p:nvPr/>
        </p:nvSpPr>
        <p:spPr>
          <a:xfrm>
            <a:off x="4879306" y="1591279"/>
            <a:ext cx="884503" cy="558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E8965F0-8577-1C49-AA06-88C352B22812}"/>
              </a:ext>
            </a:extLst>
          </p:cNvPr>
          <p:cNvSpPr/>
          <p:nvPr/>
        </p:nvSpPr>
        <p:spPr>
          <a:xfrm>
            <a:off x="662993" y="1591279"/>
            <a:ext cx="884503" cy="558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7A39A0-7277-194F-B691-56482F622220}"/>
              </a:ext>
            </a:extLst>
          </p:cNvPr>
          <p:cNvSpPr/>
          <p:nvPr/>
        </p:nvSpPr>
        <p:spPr>
          <a:xfrm>
            <a:off x="5264331" y="1580939"/>
            <a:ext cx="3216676" cy="42189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8A867-4684-C940-BCFA-688392DE97F3}"/>
              </a:ext>
            </a:extLst>
          </p:cNvPr>
          <p:cNvSpPr/>
          <p:nvPr/>
        </p:nvSpPr>
        <p:spPr>
          <a:xfrm>
            <a:off x="2223500" y="3402874"/>
            <a:ext cx="702580" cy="160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153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274638"/>
            <a:ext cx="8763000" cy="1143000"/>
          </a:xfrm>
        </p:spPr>
        <p:txBody>
          <a:bodyPr>
            <a:normAutofit/>
          </a:bodyPr>
          <a:lstStyle/>
          <a:p>
            <a:r>
              <a:rPr lang="en-US" sz="5000" dirty="0">
                <a:latin typeface="Arial" panose="020B0604020202020204" pitchFamily="34" charset="0"/>
                <a:cs typeface="Arial" panose="020B0604020202020204" pitchFamily="34" charset="0"/>
              </a:rPr>
              <a:t>What is status?</a:t>
            </a:r>
          </a:p>
        </p:txBody>
      </p:sp>
      <p:sp>
        <p:nvSpPr>
          <p:cNvPr id="3" name="Content Placeholder 2"/>
          <p:cNvSpPr>
            <a:spLocks noGrp="1"/>
          </p:cNvSpPr>
          <p:nvPr>
            <p:ph idx="1"/>
          </p:nvPr>
        </p:nvSpPr>
        <p:spPr>
          <a:xfrm>
            <a:off x="304800" y="1333500"/>
            <a:ext cx="8229600" cy="4525963"/>
          </a:xfrm>
        </p:spPr>
        <p:txBody>
          <a:bodyPr>
            <a:normAutofit/>
          </a:bodyPr>
          <a:lstStyle/>
          <a:p>
            <a:r>
              <a:rPr lang="en-US" sz="2700" dirty="0">
                <a:latin typeface="Arial" panose="020B0604020202020204" pitchFamily="34" charset="0"/>
                <a:cs typeface="Arial" panose="020B0604020202020204" pitchFamily="34" charset="0"/>
              </a:rPr>
              <a:t>Relative rank of an individual along one or more socially valued dimensions</a:t>
            </a:r>
            <a:endParaRPr lang="en-US" sz="1600" dirty="0">
              <a:latin typeface="Arial" panose="020B0604020202020204" pitchFamily="34" charset="0"/>
              <a:cs typeface="Arial" panose="020B0604020202020204" pitchFamily="34" charset="0"/>
            </a:endParaRP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130300" y="2402417"/>
            <a:ext cx="2517421" cy="1888066"/>
          </a:xfrm>
          <a:prstGeom prst="rect">
            <a:avLst/>
          </a:prstGeom>
        </p:spPr>
      </p:pic>
      <p:pic>
        <p:nvPicPr>
          <p:cNvPr id="8198" name="Picture 6" descr="Image result for drill serge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9494" y="4394712"/>
            <a:ext cx="2816225" cy="206847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1265055" y="6514540"/>
            <a:ext cx="7886700"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err="1">
                <a:latin typeface="Arial" charset="0"/>
                <a:ea typeface="Arial" charset="0"/>
                <a:cs typeface="Arial" charset="0"/>
              </a:rPr>
              <a:t>Mattan</a:t>
            </a:r>
            <a:r>
              <a:rPr lang="en-US" sz="2000" dirty="0">
                <a:latin typeface="Arial" charset="0"/>
                <a:ea typeface="Arial" charset="0"/>
                <a:cs typeface="Arial" charset="0"/>
              </a:rPr>
              <a:t> et al., 2017, </a:t>
            </a:r>
            <a:r>
              <a:rPr lang="en-US" sz="2000" i="1" dirty="0" err="1">
                <a:latin typeface="Arial" charset="0"/>
                <a:ea typeface="Arial" charset="0"/>
                <a:cs typeface="Arial" charset="0"/>
              </a:rPr>
              <a:t>Persp</a:t>
            </a:r>
            <a:r>
              <a:rPr lang="en-US" sz="2000" i="1" dirty="0">
                <a:latin typeface="Arial" charset="0"/>
                <a:ea typeface="Arial" charset="0"/>
                <a:cs typeface="Arial" charset="0"/>
              </a:rPr>
              <a:t>. on Psych. Sci.</a:t>
            </a:r>
          </a:p>
        </p:txBody>
      </p:sp>
      <p:grpSp>
        <p:nvGrpSpPr>
          <p:cNvPr id="10" name="Group 9">
            <a:extLst>
              <a:ext uri="{FF2B5EF4-FFF2-40B4-BE49-F238E27FC236}">
                <a16:creationId xmlns:a16="http://schemas.microsoft.com/office/drawing/2014/main" id="{CB128EBE-92AA-DD42-9886-FEF562D7539F}"/>
              </a:ext>
            </a:extLst>
          </p:cNvPr>
          <p:cNvGrpSpPr/>
          <p:nvPr/>
        </p:nvGrpSpPr>
        <p:grpSpPr>
          <a:xfrm>
            <a:off x="4600723" y="2402417"/>
            <a:ext cx="3269446" cy="1875626"/>
            <a:chOff x="4600723" y="2402417"/>
            <a:chExt cx="3269446" cy="1875626"/>
          </a:xfrm>
        </p:grpSpPr>
        <p:pic>
          <p:nvPicPr>
            <p:cNvPr id="1026" name="Picture 2" descr="Pharma Bro' Martin Shkreli's Story Is Becoming a Musical | Fortune">
              <a:extLst>
                <a:ext uri="{FF2B5EF4-FFF2-40B4-BE49-F238E27FC236}">
                  <a16:creationId xmlns:a16="http://schemas.microsoft.com/office/drawing/2014/main" id="{655311FA-3C51-4940-8D22-76721019D0B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41" r="22161"/>
            <a:stretch/>
          </p:blipFill>
          <p:spPr bwMode="auto">
            <a:xfrm>
              <a:off x="6235446" y="2402417"/>
              <a:ext cx="1634723" cy="1875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l Gates | Biography, Microsoft, &amp; Facts | Britannica">
              <a:extLst>
                <a:ext uri="{FF2B5EF4-FFF2-40B4-BE49-F238E27FC236}">
                  <a16:creationId xmlns:a16="http://schemas.microsoft.com/office/drawing/2014/main" id="{2633C2DA-D0EA-1B48-B489-F53AC8FAA7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5249"/>
            <a:stretch/>
          </p:blipFill>
          <p:spPr bwMode="auto">
            <a:xfrm>
              <a:off x="4600723" y="2402418"/>
              <a:ext cx="1634723" cy="187562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Members of Old MIll's class of 2019 listen during their graduation ceremony at The Show Place Arena.">
            <a:extLst>
              <a:ext uri="{FF2B5EF4-FFF2-40B4-BE49-F238E27FC236}">
                <a16:creationId xmlns:a16="http://schemas.microsoft.com/office/drawing/2014/main" id="{0720274F-7ACD-A14B-9536-4964DA5F9C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090" t="12527" r="31773" b="35621"/>
          <a:stretch/>
        </p:blipFill>
        <p:spPr bwMode="auto">
          <a:xfrm>
            <a:off x="609600" y="4408197"/>
            <a:ext cx="3532506" cy="205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006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686800" cy="1143000"/>
          </a:xfrm>
        </p:spPr>
        <p:txBody>
          <a:bodyPr>
            <a:noAutofit/>
          </a:bodyPr>
          <a:lstStyle/>
          <a:p>
            <a:r>
              <a:rPr lang="en-US" sz="3600" dirty="0">
                <a:latin typeface="Arial" panose="020B0604020202020204" pitchFamily="34" charset="0"/>
                <a:cs typeface="Arial" panose="020B0604020202020204" pitchFamily="34" charset="0"/>
              </a:rPr>
              <a:t>Greater VMPFC-PCC coactivation with larger status effects in the VMPFC</a:t>
            </a:r>
          </a:p>
        </p:txBody>
      </p:sp>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DAB6F1-0CDC-7F45-A3E1-3101FD4621D7}"/>
              </a:ext>
            </a:extLst>
          </p:cNvPr>
          <p:cNvSpPr txBox="1"/>
          <p:nvPr/>
        </p:nvSpPr>
        <p:spPr>
          <a:xfrm>
            <a:off x="3108961" y="6492240"/>
            <a:ext cx="608329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Barth*,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Dang, &amp; Cloutier, 2018, </a:t>
            </a:r>
            <a:r>
              <a:rPr lang="en-US" i="1" dirty="0">
                <a:latin typeface="Arial" panose="020B0604020202020204" pitchFamily="34" charset="0"/>
                <a:cs typeface="Arial" panose="020B0604020202020204" pitchFamily="34" charset="0"/>
              </a:rPr>
              <a:t>Scientific Reports</a:t>
            </a:r>
          </a:p>
        </p:txBody>
      </p:sp>
      <p:sp>
        <p:nvSpPr>
          <p:cNvPr id="12" name="TextBox 11">
            <a:extLst>
              <a:ext uri="{FF2B5EF4-FFF2-40B4-BE49-F238E27FC236}">
                <a16:creationId xmlns:a16="http://schemas.microsoft.com/office/drawing/2014/main" id="{7BD7ECC6-AEC4-C94D-A29E-E2ECB66F7B49}"/>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sp>
        <p:nvSpPr>
          <p:cNvPr id="13" name="Rectangle 12">
            <a:extLst>
              <a:ext uri="{FF2B5EF4-FFF2-40B4-BE49-F238E27FC236}">
                <a16:creationId xmlns:a16="http://schemas.microsoft.com/office/drawing/2014/main" id="{7EECBFD5-4074-E849-98CB-B3155A2BCC82}"/>
              </a:ext>
            </a:extLst>
          </p:cNvPr>
          <p:cNvSpPr/>
          <p:nvPr/>
        </p:nvSpPr>
        <p:spPr>
          <a:xfrm>
            <a:off x="4879306" y="1591279"/>
            <a:ext cx="884503" cy="558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E8965F0-8577-1C49-AA06-88C352B22812}"/>
              </a:ext>
            </a:extLst>
          </p:cNvPr>
          <p:cNvSpPr/>
          <p:nvPr/>
        </p:nvSpPr>
        <p:spPr>
          <a:xfrm>
            <a:off x="662993" y="1591279"/>
            <a:ext cx="884503" cy="5583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7A39A0-7277-194F-B691-56482F622220}"/>
              </a:ext>
            </a:extLst>
          </p:cNvPr>
          <p:cNvSpPr/>
          <p:nvPr/>
        </p:nvSpPr>
        <p:spPr>
          <a:xfrm>
            <a:off x="5264331" y="1580939"/>
            <a:ext cx="3216676" cy="42189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7AA9D4-2FFE-0F4E-A1DB-EC4C10C53D66}"/>
              </a:ext>
            </a:extLst>
          </p:cNvPr>
          <p:cNvPicPr>
            <a:picLocks noChangeAspect="1"/>
          </p:cNvPicPr>
          <p:nvPr/>
        </p:nvPicPr>
        <p:blipFill>
          <a:blip r:embed="rId3"/>
          <a:stretch>
            <a:fillRect/>
          </a:stretch>
        </p:blipFill>
        <p:spPr>
          <a:xfrm>
            <a:off x="1681000" y="1715045"/>
            <a:ext cx="5782000" cy="4519429"/>
          </a:xfrm>
          <a:prstGeom prst="rect">
            <a:avLst/>
          </a:prstGeom>
        </p:spPr>
      </p:pic>
      <p:sp>
        <p:nvSpPr>
          <p:cNvPr id="17" name="Rectangle 16">
            <a:extLst>
              <a:ext uri="{FF2B5EF4-FFF2-40B4-BE49-F238E27FC236}">
                <a16:creationId xmlns:a16="http://schemas.microsoft.com/office/drawing/2014/main" id="{7BD48FBF-2F4B-6648-91F0-C70BD7EACED7}"/>
              </a:ext>
            </a:extLst>
          </p:cNvPr>
          <p:cNvSpPr/>
          <p:nvPr/>
        </p:nvSpPr>
        <p:spPr>
          <a:xfrm>
            <a:off x="1705210" y="1715046"/>
            <a:ext cx="345660" cy="43456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469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Summary</a:t>
            </a:r>
          </a:p>
        </p:txBody>
      </p:sp>
      <p:sp>
        <p:nvSpPr>
          <p:cNvPr id="3" name="Content Placeholder 2"/>
          <p:cNvSpPr>
            <a:spLocks noGrp="1"/>
          </p:cNvSpPr>
          <p:nvPr>
            <p:ph idx="1"/>
          </p:nvPr>
        </p:nvSpPr>
        <p:spPr/>
        <p:txBody>
          <a:bodyPr>
            <a:normAutofit/>
          </a:bodyPr>
          <a:lstStyle/>
          <a:p>
            <a:r>
              <a:rPr lang="en-US" dirty="0">
                <a:latin typeface="Arial" charset="0"/>
                <a:ea typeface="Arial" charset="0"/>
                <a:cs typeface="Arial" charset="0"/>
              </a:rPr>
              <a:t>Men showed greater pro-high-status bias</a:t>
            </a:r>
            <a:endParaRPr lang="en-US" dirty="0">
              <a:solidFill>
                <a:schemeClr val="bg1">
                  <a:lumMod val="50000"/>
                </a:schemeClr>
              </a:solidFill>
              <a:latin typeface="Arial" charset="0"/>
              <a:ea typeface="Arial" charset="0"/>
              <a:cs typeface="Arial" charset="0"/>
            </a:endParaRPr>
          </a:p>
          <a:p>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Supports social determinants of gender</a:t>
            </a:r>
          </a:p>
          <a:p>
            <a:pPr lvl="1"/>
            <a:r>
              <a:rPr lang="en-US" dirty="0">
                <a:latin typeface="Arial" panose="020B0604020202020204" pitchFamily="34" charset="0"/>
                <a:cs typeface="Arial" panose="020B0604020202020204" pitchFamily="34" charset="0"/>
              </a:rPr>
              <a:t>Constrains mate selection theory</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Genders did not fundamentally differ in the functional network supporting status-based evaluation</a:t>
            </a:r>
          </a:p>
          <a:p>
            <a:pPr marL="0" indent="0">
              <a:buNone/>
            </a:pPr>
            <a:endParaRPr lang="en-US"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3E3F391-3B59-3549-BDB4-E08090144D1E}"/>
              </a:ext>
            </a:extLst>
          </p:cNvPr>
          <p:cNvSpPr txBox="1"/>
          <p:nvPr/>
        </p:nvSpPr>
        <p:spPr>
          <a:xfrm>
            <a:off x="3108961" y="6492240"/>
            <a:ext cx="608329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Barth*, </a:t>
            </a:r>
            <a:r>
              <a:rPr lang="en-US" dirty="0" err="1">
                <a:latin typeface="Arial" panose="020B0604020202020204" pitchFamily="34" charset="0"/>
                <a:cs typeface="Arial" panose="020B0604020202020204" pitchFamily="34" charset="0"/>
              </a:rPr>
              <a:t>Mattan</a:t>
            </a:r>
            <a:r>
              <a:rPr lang="en-US" dirty="0">
                <a:latin typeface="Arial" panose="020B0604020202020204" pitchFamily="34" charset="0"/>
                <a:cs typeface="Arial" panose="020B0604020202020204" pitchFamily="34" charset="0"/>
              </a:rPr>
              <a:t>*, Dang, &amp; Cloutier, 2018, </a:t>
            </a:r>
            <a:r>
              <a:rPr lang="en-US" i="1" dirty="0">
                <a:latin typeface="Arial" panose="020B0604020202020204" pitchFamily="34" charset="0"/>
                <a:cs typeface="Arial" panose="020B0604020202020204" pitchFamily="34" charset="0"/>
              </a:rPr>
              <a:t>Scientific Reports</a:t>
            </a:r>
          </a:p>
        </p:txBody>
      </p:sp>
      <p:sp>
        <p:nvSpPr>
          <p:cNvPr id="9" name="TextBox 8">
            <a:extLst>
              <a:ext uri="{FF2B5EF4-FFF2-40B4-BE49-F238E27FC236}">
                <a16:creationId xmlns:a16="http://schemas.microsoft.com/office/drawing/2014/main" id="{6F18912C-D0F7-7844-9564-CB541DA4A761}"/>
              </a:ext>
            </a:extLst>
          </p:cNvPr>
          <p:cNvSpPr txBox="1"/>
          <p:nvPr/>
        </p:nvSpPr>
        <p:spPr>
          <a:xfrm>
            <a:off x="-13010" y="6503416"/>
            <a:ext cx="223651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 Shared first author</a:t>
            </a:r>
          </a:p>
        </p:txBody>
      </p:sp>
    </p:spTree>
    <p:extLst>
      <p:ext uri="{BB962C8B-B14F-4D97-AF65-F5344CB8AC3E}">
        <p14:creationId xmlns:p14="http://schemas.microsoft.com/office/powerpoint/2010/main" val="37556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Overview</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What neural processes support impression formation based on perceived status and race?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we isolate neural signatures of self-relevance and valence to predict health message effectiveness?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Future directions</a:t>
            </a:r>
          </a:p>
          <a:p>
            <a:pPr lvl="1"/>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8AD90A3-516C-F446-9F4B-EF03463A6BE3}"/>
              </a:ext>
            </a:extLst>
          </p:cNvPr>
          <p:cNvSpPr/>
          <p:nvPr/>
        </p:nvSpPr>
        <p:spPr>
          <a:xfrm>
            <a:off x="117231" y="5394959"/>
            <a:ext cx="8569569" cy="640081"/>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C4E221-8740-DB4E-B424-C0C13E113F81}"/>
              </a:ext>
            </a:extLst>
          </p:cNvPr>
          <p:cNvSpPr/>
          <p:nvPr/>
        </p:nvSpPr>
        <p:spPr>
          <a:xfrm>
            <a:off x="287215" y="1647824"/>
            <a:ext cx="8569569" cy="15754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683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10" y="1563225"/>
            <a:ext cx="8293904" cy="4351338"/>
          </a:xfrm>
        </p:spPr>
        <p:txBody>
          <a:bodyPr>
            <a:noAutofit/>
          </a:bodyPr>
          <a:lstStyle/>
          <a:p>
            <a:endParaRPr lang="en-US" sz="2800" dirty="0">
              <a:latin typeface="Arial" charset="0"/>
              <a:ea typeface="Arial" charset="0"/>
              <a:cs typeface="Arial" charset="0"/>
            </a:endParaRPr>
          </a:p>
          <a:p>
            <a:r>
              <a:rPr lang="en-US" sz="2800" dirty="0">
                <a:latin typeface="Arial" charset="0"/>
                <a:ea typeface="Arial" charset="0"/>
                <a:cs typeface="Arial" charset="0"/>
              </a:rPr>
              <a:t>Theoretical </a:t>
            </a:r>
            <a:r>
              <a:rPr lang="en-US" sz="2000" dirty="0">
                <a:solidFill>
                  <a:prstClr val="white">
                    <a:lumMod val="50000"/>
                  </a:prstClr>
                </a:solidFill>
                <a:latin typeface="Arial" charset="0"/>
                <a:ea typeface="Arial" charset="0"/>
                <a:cs typeface="Arial" charset="0"/>
              </a:rPr>
              <a:t>(Wagner et al., 2018)</a:t>
            </a:r>
            <a:endParaRPr lang="en-US" sz="28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Can we meaningfully differentiate self-relevance and valence in the brain?</a:t>
            </a:r>
            <a:endParaRPr lang="en-US" sz="2400" dirty="0">
              <a:solidFill>
                <a:schemeClr val="bg1">
                  <a:lumMod val="50000"/>
                </a:schemeClr>
              </a:solidFill>
              <a:latin typeface="Arial" charset="0"/>
              <a:ea typeface="Arial" charset="0"/>
              <a:cs typeface="Arial" charset="0"/>
            </a:endParaRPr>
          </a:p>
          <a:p>
            <a:pPr marL="457200" lvl="1" indent="0">
              <a:buNone/>
            </a:pPr>
            <a:endParaRPr lang="en-US" sz="2400" dirty="0">
              <a:latin typeface="Arial" charset="0"/>
              <a:ea typeface="Arial" charset="0"/>
              <a:cs typeface="Arial" charset="0"/>
            </a:endParaRPr>
          </a:p>
          <a:p>
            <a:r>
              <a:rPr lang="en-US" sz="2800" dirty="0">
                <a:latin typeface="Arial" charset="0"/>
                <a:ea typeface="Arial" charset="0"/>
                <a:cs typeface="Arial" charset="0"/>
              </a:rPr>
              <a:t>Application </a:t>
            </a:r>
            <a:r>
              <a:rPr lang="en-US" sz="2000" dirty="0">
                <a:solidFill>
                  <a:prstClr val="white">
                    <a:lumMod val="50000"/>
                  </a:prstClr>
                </a:solidFill>
                <a:latin typeface="Arial" charset="0"/>
                <a:ea typeface="Arial" charset="0"/>
                <a:cs typeface="Arial" charset="0"/>
              </a:rPr>
              <a:t>(Berkman &amp; Falk, 2013)</a:t>
            </a:r>
            <a:endParaRPr lang="en-US" sz="2800" dirty="0">
              <a:latin typeface="Arial" charset="0"/>
              <a:ea typeface="Arial" charset="0"/>
              <a:cs typeface="Arial" charset="0"/>
            </a:endParaRPr>
          </a:p>
          <a:p>
            <a:endParaRPr lang="en-US" sz="2800" dirty="0">
              <a:latin typeface="Arial" charset="0"/>
              <a:ea typeface="Arial" charset="0"/>
              <a:cs typeface="Arial" charset="0"/>
            </a:endParaRPr>
          </a:p>
          <a:p>
            <a:pPr lvl="1"/>
            <a:r>
              <a:rPr lang="en-US" sz="2400" dirty="0">
                <a:latin typeface="Arial" charset="0"/>
                <a:ea typeface="Arial" charset="0"/>
                <a:cs typeface="Arial" charset="0"/>
              </a:rPr>
              <a:t>Brain as predictor</a:t>
            </a:r>
            <a:endParaRPr lang="en-US" sz="1600" dirty="0">
              <a:solidFill>
                <a:schemeClr val="bg1">
                  <a:lumMod val="50000"/>
                </a:schemeClr>
              </a:solidFill>
              <a:latin typeface="Arial" charset="0"/>
              <a:ea typeface="Arial" charset="0"/>
              <a:cs typeface="Arial" charset="0"/>
            </a:endParaRP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208344" y="237662"/>
            <a:ext cx="8727312"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Aims: Self-relevance and valence</a:t>
            </a:r>
          </a:p>
        </p:txBody>
      </p:sp>
    </p:spTree>
    <p:extLst>
      <p:ext uri="{BB962C8B-B14F-4D97-AF65-F5344CB8AC3E}">
        <p14:creationId xmlns:p14="http://schemas.microsoft.com/office/powerpoint/2010/main" val="295001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09" y="1563225"/>
            <a:ext cx="8618867" cy="4351338"/>
          </a:xfrm>
        </p:spPr>
        <p:txBody>
          <a:bodyPr>
            <a:noAutofit/>
          </a:bodyPr>
          <a:lstStyle/>
          <a:p>
            <a:endParaRPr lang="en-US" sz="2800" dirty="0">
              <a:latin typeface="Arial" charset="0"/>
              <a:ea typeface="Arial" charset="0"/>
              <a:cs typeface="Arial" charset="0"/>
            </a:endParaRPr>
          </a:p>
          <a:p>
            <a:r>
              <a:rPr lang="en-US" sz="2800" dirty="0">
                <a:latin typeface="Arial" charset="0"/>
                <a:ea typeface="Arial" charset="0"/>
                <a:cs typeface="Arial" charset="0"/>
              </a:rPr>
              <a:t>Step 1: Identify brain maps that differentiate relevance and valence judgments</a:t>
            </a:r>
          </a:p>
          <a:p>
            <a:endParaRPr lang="en-US" sz="2800" dirty="0">
              <a:latin typeface="Arial" charset="0"/>
              <a:ea typeface="Arial" charset="0"/>
              <a:cs typeface="Arial" charset="0"/>
            </a:endParaRPr>
          </a:p>
          <a:p>
            <a:endParaRPr lang="en-US" sz="2800" dirty="0">
              <a:latin typeface="Arial" charset="0"/>
              <a:ea typeface="Arial" charset="0"/>
              <a:cs typeface="Arial" charset="0"/>
            </a:endParaRPr>
          </a:p>
          <a:p>
            <a:r>
              <a:rPr lang="en-US" sz="2800" dirty="0">
                <a:latin typeface="Arial" charset="0"/>
                <a:ea typeface="Arial" charset="0"/>
                <a:cs typeface="Arial" charset="0"/>
              </a:rPr>
              <a:t>Step 2: Test if maps predict receptivity to health messaging</a:t>
            </a:r>
          </a:p>
          <a:p>
            <a:endParaRPr lang="en-US" sz="2800" dirty="0">
              <a:latin typeface="Arial" charset="0"/>
              <a:ea typeface="Arial" charset="0"/>
              <a:cs typeface="Arial" charset="0"/>
            </a:endParaRP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Analytic approach</a:t>
            </a:r>
          </a:p>
        </p:txBody>
      </p:sp>
      <p:sp>
        <p:nvSpPr>
          <p:cNvPr id="7" name="TextBox 6">
            <a:extLst>
              <a:ext uri="{FF2B5EF4-FFF2-40B4-BE49-F238E27FC236}">
                <a16:creationId xmlns:a16="http://schemas.microsoft.com/office/drawing/2014/main" id="{27035ACE-170F-BB44-90F2-513243EC4210}"/>
              </a:ext>
            </a:extLst>
          </p:cNvPr>
          <p:cNvSpPr txBox="1"/>
          <p:nvPr/>
        </p:nvSpPr>
        <p:spPr>
          <a:xfrm>
            <a:off x="3600450" y="6492240"/>
            <a:ext cx="5591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Cooper, Scholz, Kang, &amp; Falk, in preparation</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8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68948"/>
            <a:ext cx="8763000" cy="1143000"/>
          </a:xfrm>
        </p:spPr>
        <p:txBody>
          <a:bodyPr>
            <a:normAutofit fontScale="90000"/>
          </a:bodyPr>
          <a:lstStyle/>
          <a:p>
            <a:r>
              <a:rPr lang="en-US" dirty="0">
                <a:latin typeface="Arial" panose="020B0604020202020204" pitchFamily="34" charset="0"/>
                <a:cs typeface="Arial" panose="020B0604020202020204" pitchFamily="34" charset="0"/>
              </a:rPr>
              <a:t>Sample </a:t>
            </a:r>
            <a:br>
              <a:rPr lang="en-US" dirty="0">
                <a:latin typeface="Arial" panose="020B0604020202020204" pitchFamily="34" charset="0"/>
                <a:cs typeface="Arial" panose="020B0604020202020204" pitchFamily="34" charset="0"/>
              </a:rPr>
            </a:br>
            <a:r>
              <a:rPr lang="en-US" sz="3100" dirty="0">
                <a:solidFill>
                  <a:schemeClr val="bg1">
                    <a:lumMod val="50000"/>
                  </a:schemeClr>
                </a:solidFill>
                <a:latin typeface="Arial" panose="020B0604020202020204" pitchFamily="34" charset="0"/>
                <a:cs typeface="Arial" panose="020B0604020202020204" pitchFamily="34" charset="0"/>
              </a:rPr>
              <a:t>(see Kang et al., 2018)</a:t>
            </a:r>
            <a:br>
              <a:rPr lang="en-US" sz="4000" dirty="0">
                <a:solidFill>
                  <a:schemeClr val="bg1">
                    <a:lumMod val="50000"/>
                  </a:schemeClr>
                </a:solidFill>
                <a:latin typeface="Arial" panose="020B0604020202020204" pitchFamily="34" charset="0"/>
                <a:cs typeface="Arial" panose="020B0604020202020204" pitchFamily="34" charset="0"/>
              </a:rPr>
            </a:br>
            <a:endParaRPr lang="en-US" sz="39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04800" y="1600200"/>
            <a:ext cx="8484870" cy="4525963"/>
          </a:xfrm>
        </p:spPr>
        <p:txBody>
          <a:bodyPr>
            <a:normAutofit/>
          </a:bodyPr>
          <a:lstStyle/>
          <a:p>
            <a:r>
              <a:rPr lang="en-US" sz="2700" dirty="0">
                <a:latin typeface="Arial" panose="020B0604020202020204" pitchFamily="34" charset="0"/>
                <a:cs typeface="Arial" panose="020B0604020202020204" pitchFamily="34" charset="0"/>
              </a:rPr>
              <a:t>Participants </a:t>
            </a:r>
          </a:p>
          <a:p>
            <a:pPr lvl="1"/>
            <a:r>
              <a:rPr lang="en-US" sz="2300" dirty="0">
                <a:latin typeface="Arial" panose="020B0604020202020204" pitchFamily="34" charset="0"/>
                <a:cs typeface="Arial" panose="020B0604020202020204" pitchFamily="34" charset="0"/>
              </a:rPr>
              <a:t>220 adults</a:t>
            </a:r>
          </a:p>
          <a:p>
            <a:pPr lvl="1"/>
            <a:r>
              <a:rPr lang="en-US" sz="2300" dirty="0">
                <a:latin typeface="Arial" panose="020B0604020202020204" pitchFamily="34" charset="0"/>
                <a:cs typeface="Arial" panose="020B0604020202020204" pitchFamily="34" charset="0"/>
              </a:rPr>
              <a:t>Philadelphia area</a:t>
            </a:r>
          </a:p>
          <a:p>
            <a:pPr lvl="1"/>
            <a:r>
              <a:rPr lang="en-US" sz="2300" dirty="0">
                <a:latin typeface="Arial" panose="020B0604020202020204" pitchFamily="34" charset="0"/>
                <a:cs typeface="Arial" panose="020B0604020202020204" pitchFamily="34" charset="0"/>
              </a:rPr>
              <a:t>96 Black, 86 White, 16 Asian, 9 Non-White Hispanic, 13 Other</a:t>
            </a:r>
          </a:p>
          <a:p>
            <a:pPr lvl="1"/>
            <a:r>
              <a:rPr lang="en-US" sz="2300" dirty="0">
                <a:latin typeface="Arial" panose="020B0604020202020204" pitchFamily="34" charset="0"/>
                <a:cs typeface="Arial" panose="020B0604020202020204" pitchFamily="34" charset="0"/>
              </a:rPr>
              <a:t>Age: </a:t>
            </a:r>
            <a:r>
              <a:rPr lang="en-US" sz="2300" i="1" dirty="0">
                <a:latin typeface="Arial" panose="020B0604020202020204" pitchFamily="34" charset="0"/>
                <a:cs typeface="Arial" panose="020B0604020202020204" pitchFamily="34" charset="0"/>
              </a:rPr>
              <a:t>M </a:t>
            </a:r>
            <a:r>
              <a:rPr lang="en-US" sz="2300" dirty="0">
                <a:latin typeface="Arial" panose="020B0604020202020204" pitchFamily="34" charset="0"/>
                <a:cs typeface="Arial" panose="020B0604020202020204" pitchFamily="34" charset="0"/>
              </a:rPr>
              <a:t>= 34, </a:t>
            </a:r>
            <a:r>
              <a:rPr lang="en-US" sz="2300" i="1" dirty="0">
                <a:latin typeface="Arial" panose="020B0604020202020204" pitchFamily="34" charset="0"/>
                <a:cs typeface="Arial" panose="020B0604020202020204" pitchFamily="34" charset="0"/>
              </a:rPr>
              <a:t>SD</a:t>
            </a:r>
            <a:r>
              <a:rPr lang="en-US" sz="2300" dirty="0">
                <a:latin typeface="Arial" panose="020B0604020202020204" pitchFamily="34" charset="0"/>
                <a:cs typeface="Arial" panose="020B0604020202020204" pitchFamily="34" charset="0"/>
              </a:rPr>
              <a:t> = 12</a:t>
            </a:r>
          </a:p>
          <a:p>
            <a:pPr marL="0" indent="0">
              <a:buNone/>
            </a:pPr>
            <a:endParaRPr lang="en-US" sz="2700" dirty="0">
              <a:latin typeface="Arial" panose="020B0604020202020204" pitchFamily="34" charset="0"/>
              <a:cs typeface="Arial" panose="020B0604020202020204" pitchFamily="34" charset="0"/>
            </a:endParaRPr>
          </a:p>
          <a:p>
            <a:r>
              <a:rPr lang="en-US" sz="2700" dirty="0">
                <a:latin typeface="Arial" panose="020B0604020202020204" pitchFamily="34" charset="0"/>
                <a:cs typeface="Arial" panose="020B0604020202020204" pitchFamily="34" charset="0"/>
              </a:rPr>
              <a:t>Inclusion criteria</a:t>
            </a:r>
          </a:p>
          <a:p>
            <a:pPr lvl="1"/>
            <a:r>
              <a:rPr lang="en-US" sz="2300" dirty="0">
                <a:latin typeface="Arial" panose="020B0604020202020204" pitchFamily="34" charset="0"/>
                <a:cs typeface="Arial" panose="020B0604020202020204" pitchFamily="34" charset="0"/>
              </a:rPr>
              <a:t>&lt; 200 min. of physical activity per week</a:t>
            </a:r>
          </a:p>
          <a:p>
            <a:pPr lvl="1"/>
            <a:r>
              <a:rPr lang="en-US" sz="2300" dirty="0">
                <a:latin typeface="Arial" panose="020B0604020202020204" pitchFamily="34" charset="0"/>
                <a:cs typeface="Arial" panose="020B0604020202020204" pitchFamily="34" charset="0"/>
              </a:rPr>
              <a:t>BMI &gt; 25</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045BE-3AEF-45D2-ACCB-118D53A6114B}"/>
              </a:ext>
            </a:extLst>
          </p:cNvPr>
          <p:cNvSpPr txBox="1"/>
          <p:nvPr/>
        </p:nvSpPr>
        <p:spPr>
          <a:xfrm>
            <a:off x="3600450" y="6492240"/>
            <a:ext cx="5591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Cooper, Scholz, Kang, &amp; Falk, in preparation</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459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Words Task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=163)</a:t>
            </a:r>
          </a:p>
        </p:txBody>
      </p:sp>
      <p:sp>
        <p:nvSpPr>
          <p:cNvPr id="3" name="Content Placeholder 2">
            <a:extLst>
              <a:ext uri="{FF2B5EF4-FFF2-40B4-BE49-F238E27FC236}">
                <a16:creationId xmlns:a16="http://schemas.microsoft.com/office/drawing/2014/main" id="{6015BE44-6EAE-C24D-AE07-BF82BE204B6A}"/>
              </a:ext>
            </a:extLst>
          </p:cNvPr>
          <p:cNvSpPr>
            <a:spLocks noGrp="1"/>
          </p:cNvSpPr>
          <p:nvPr>
            <p:ph idx="1"/>
          </p:nvPr>
        </p:nvSpPr>
        <p:spPr/>
        <p:txBody>
          <a:bodyPr>
            <a:normAutofit/>
          </a:bodyPr>
          <a:lstStyle/>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Explicit judgments about </a:t>
            </a:r>
            <a:r>
              <a:rPr lang="en-US" dirty="0">
                <a:solidFill>
                  <a:schemeClr val="tx2">
                    <a:lumMod val="75000"/>
                  </a:schemeClr>
                </a:solidFill>
                <a:latin typeface="Arial" panose="020B0604020202020204" pitchFamily="34" charset="0"/>
                <a:cs typeface="Arial" panose="020B0604020202020204" pitchFamily="34" charset="0"/>
              </a:rPr>
              <a:t>traits</a:t>
            </a:r>
          </a:p>
          <a:p>
            <a:pPr lvl="2"/>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Upper vs. Lowercase</a:t>
            </a:r>
          </a:p>
          <a:p>
            <a:pPr lvl="2"/>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Me vs. Not Me</a:t>
            </a:r>
          </a:p>
          <a:p>
            <a:pPr lvl="2"/>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Good vs. Bad</a:t>
            </a:r>
          </a:p>
        </p:txBody>
      </p:sp>
      <p:sp>
        <p:nvSpPr>
          <p:cNvPr id="5" name="TextBox 4">
            <a:extLst>
              <a:ext uri="{FF2B5EF4-FFF2-40B4-BE49-F238E27FC236}">
                <a16:creationId xmlns:a16="http://schemas.microsoft.com/office/drawing/2014/main" id="{E460EEB4-93D7-A84B-96D2-72ED7EE22F4A}"/>
              </a:ext>
            </a:extLst>
          </p:cNvPr>
          <p:cNvSpPr txBox="1"/>
          <p:nvPr/>
        </p:nvSpPr>
        <p:spPr>
          <a:xfrm>
            <a:off x="3600450" y="6492240"/>
            <a:ext cx="5591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Cooper, Scholz, Kang, &amp; Falk, in preparation</a:t>
            </a:r>
            <a:endParaRPr lang="en-US"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EB1C927-326E-CA46-AE09-59FB16F0359D}"/>
              </a:ext>
            </a:extLst>
          </p:cNvPr>
          <p:cNvPicPr>
            <a:picLocks noChangeAspect="1"/>
          </p:cNvPicPr>
          <p:nvPr/>
        </p:nvPicPr>
        <p:blipFill>
          <a:blip r:embed="rId3"/>
          <a:stretch>
            <a:fillRect/>
          </a:stretch>
        </p:blipFill>
        <p:spPr>
          <a:xfrm>
            <a:off x="5714795" y="3333893"/>
            <a:ext cx="2374900" cy="2070100"/>
          </a:xfrm>
          <a:prstGeom prst="rect">
            <a:avLst/>
          </a:prstGeom>
        </p:spPr>
      </p:pic>
    </p:spTree>
    <p:extLst>
      <p:ext uri="{BB962C8B-B14F-4D97-AF65-F5344CB8AC3E}">
        <p14:creationId xmlns:p14="http://schemas.microsoft.com/office/powerpoint/2010/main" val="274973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Partial least squares analyses</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015BE44-6EAE-C24D-AE07-BF82BE204B6A}"/>
              </a:ext>
            </a:extLst>
          </p:cNvPr>
          <p:cNvSpPr>
            <a:spLocks noGrp="1"/>
          </p:cNvSpPr>
          <p:nvPr>
            <p:ph idx="1"/>
          </p:nvPr>
        </p:nvSpPr>
        <p:spPr/>
        <p:txBody>
          <a:bodyPr>
            <a:normAutofit/>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Generated a pair of co-activation maps:</a:t>
            </a:r>
          </a:p>
          <a:p>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Valence (vs. control) judgments</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Self-relevance (vs. control) judgments</a:t>
            </a:r>
          </a:p>
          <a:p>
            <a:pPr lvl="1"/>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53AEFD5-8545-D04A-BB1B-ACB7E64A9EB3}"/>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BD76D0-21A0-F54E-99CB-8B86E6A16738}"/>
              </a:ext>
            </a:extLst>
          </p:cNvPr>
          <p:cNvSpPr txBox="1"/>
          <p:nvPr/>
        </p:nvSpPr>
        <p:spPr>
          <a:xfrm>
            <a:off x="3600450" y="6492240"/>
            <a:ext cx="5591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Cooper, Scholz, Kang, &amp; Falk, in preparation</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9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DB53F1-3C85-284F-BB20-B2837E9ABE22}"/>
              </a:ext>
            </a:extLst>
          </p:cNvPr>
          <p:cNvSpPr>
            <a:spLocks noGrp="1"/>
          </p:cNvSpPr>
          <p:nvPr>
            <p:ph type="title"/>
          </p:nvPr>
        </p:nvSpPr>
        <p:spPr>
          <a:xfrm>
            <a:off x="457200" y="274638"/>
            <a:ext cx="8229600" cy="1143000"/>
          </a:xfrm>
        </p:spPr>
        <p:txBody>
          <a:bodyPr>
            <a:normAutofit fontScale="90000"/>
          </a:bodyPr>
          <a:lstStyle/>
          <a:p>
            <a:r>
              <a:rPr lang="en-US" dirty="0">
                <a:latin typeface="Arial" panose="020B0604020202020204" pitchFamily="34" charset="0"/>
                <a:cs typeface="Arial" panose="020B0604020202020204" pitchFamily="34" charset="0"/>
              </a:rPr>
              <a:t>Relevance and valence judgments were associated with distinct VMPFC co-activation</a:t>
            </a:r>
            <a:endParaRPr lang="en-US" dirty="0">
              <a:solidFill>
                <a:schemeClr val="bg1">
                  <a:lumMod val="5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E5C1E04-EA70-ED4B-BDDE-E229F0FB3878}"/>
              </a:ext>
            </a:extLst>
          </p:cNvPr>
          <p:cNvSpPr txBox="1"/>
          <p:nvPr/>
        </p:nvSpPr>
        <p:spPr>
          <a:xfrm>
            <a:off x="3600450" y="6492240"/>
            <a:ext cx="5591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Mattan, Cooper, Scholz, Kang, &amp; Falk, in preparation</a:t>
            </a:r>
            <a:endParaRPr lang="en-US" i="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68C520F6-D396-0049-B9C4-FE11EEF6765B}"/>
              </a:ext>
            </a:extLst>
          </p:cNvPr>
          <p:cNvGrpSpPr/>
          <p:nvPr/>
        </p:nvGrpSpPr>
        <p:grpSpPr>
          <a:xfrm>
            <a:off x="227438" y="3995128"/>
            <a:ext cx="8585093" cy="2049365"/>
            <a:chOff x="227438" y="1645471"/>
            <a:chExt cx="8585093" cy="2049365"/>
          </a:xfrm>
        </p:grpSpPr>
        <p:sp>
          <p:nvSpPr>
            <p:cNvPr id="10" name="TextBox 9">
              <a:extLst>
                <a:ext uri="{FF2B5EF4-FFF2-40B4-BE49-F238E27FC236}">
                  <a16:creationId xmlns:a16="http://schemas.microsoft.com/office/drawing/2014/main" id="{964FC6FE-7725-D644-AD33-C5A9F48A8113}"/>
                </a:ext>
              </a:extLst>
            </p:cNvPr>
            <p:cNvSpPr txBox="1"/>
            <p:nvPr/>
          </p:nvSpPr>
          <p:spPr>
            <a:xfrm>
              <a:off x="227438" y="2182354"/>
              <a:ext cx="2975675" cy="923330"/>
            </a:xfrm>
            <a:prstGeom prst="rect">
              <a:avLst/>
            </a:prstGeom>
            <a:noFill/>
          </p:spPr>
          <p:txBody>
            <a:bodyPr wrap="square" rtlCol="0">
              <a:spAutoFit/>
            </a:bodyPr>
            <a:lstStyle/>
            <a:p>
              <a:pPr algn="ctr" defTabSz="342900"/>
              <a:r>
                <a:rPr lang="en-US" b="1" dirty="0">
                  <a:solidFill>
                    <a:srgbClr val="C00000"/>
                  </a:solidFill>
                  <a:latin typeface="Arial" panose="020B0604020202020204" pitchFamily="34" charset="0"/>
                  <a:cs typeface="Arial" panose="020B0604020202020204" pitchFamily="34" charset="0"/>
                </a:rPr>
                <a:t>Valence Judgments </a:t>
              </a:r>
              <a:r>
                <a:rPr lang="en-US" dirty="0">
                  <a:solidFill>
                    <a:prstClr val="white"/>
                  </a:solidFill>
                  <a:latin typeface="Arial" panose="020B0604020202020204" pitchFamily="34" charset="0"/>
                  <a:cs typeface="Arial" panose="020B0604020202020204" pitchFamily="34" charset="0"/>
                </a:rPr>
                <a:t>vs. </a:t>
              </a:r>
              <a:r>
                <a:rPr lang="en-US" b="1" dirty="0">
                  <a:solidFill>
                    <a:srgbClr val="0070C0"/>
                  </a:solidFill>
                  <a:latin typeface="Arial" panose="020B0604020202020204" pitchFamily="34" charset="0"/>
                  <a:cs typeface="Arial" panose="020B0604020202020204" pitchFamily="34" charset="0"/>
                </a:rPr>
                <a:t>Case Judgments</a:t>
              </a:r>
            </a:p>
            <a:p>
              <a:pPr algn="ctr" defTabSz="342900"/>
              <a:r>
                <a:rPr lang="en-US" dirty="0">
                  <a:solidFill>
                    <a:prstClr val="white"/>
                  </a:solidFill>
                  <a:latin typeface="Arial" panose="020B0604020202020204" pitchFamily="34" charset="0"/>
                  <a:cs typeface="Arial" panose="020B0604020202020204" pitchFamily="34" charset="0"/>
                </a:rPr>
                <a:t>LV (</a:t>
              </a:r>
              <a:r>
                <a:rPr lang="en-US" i="1" dirty="0">
                  <a:solidFill>
                    <a:prstClr val="white"/>
                  </a:solidFill>
                  <a:latin typeface="Arial" panose="020B0604020202020204" pitchFamily="34" charset="0"/>
                  <a:cs typeface="Arial" panose="020B0604020202020204" pitchFamily="34" charset="0"/>
                </a:rPr>
                <a:t>p </a:t>
              </a:r>
              <a:r>
                <a:rPr lang="en-US" dirty="0">
                  <a:solidFill>
                    <a:prstClr val="white"/>
                  </a:solidFill>
                  <a:latin typeface="Arial" panose="020B0604020202020204" pitchFamily="34" charset="0"/>
                  <a:cs typeface="Arial" panose="020B0604020202020204" pitchFamily="34" charset="0"/>
                </a:rPr>
                <a:t>&lt; .001)</a:t>
              </a:r>
            </a:p>
          </p:txBody>
        </p:sp>
        <p:pic>
          <p:nvPicPr>
            <p:cNvPr id="2" name="Picture 1">
              <a:extLst>
                <a:ext uri="{FF2B5EF4-FFF2-40B4-BE49-F238E27FC236}">
                  <a16:creationId xmlns:a16="http://schemas.microsoft.com/office/drawing/2014/main" id="{927BE3E9-95E2-E147-B0F5-862532229E02}"/>
                </a:ext>
              </a:extLst>
            </p:cNvPr>
            <p:cNvPicPr>
              <a:picLocks noChangeAspect="1"/>
            </p:cNvPicPr>
            <p:nvPr/>
          </p:nvPicPr>
          <p:blipFill rotWithShape="1">
            <a:blip r:embed="rId3"/>
            <a:srcRect l="4631" r="2964"/>
            <a:stretch/>
          </p:blipFill>
          <p:spPr>
            <a:xfrm>
              <a:off x="3263197" y="1862824"/>
              <a:ext cx="5549334" cy="1832012"/>
            </a:xfrm>
            <a:prstGeom prst="rect">
              <a:avLst/>
            </a:prstGeom>
          </p:spPr>
        </p:pic>
        <p:sp>
          <p:nvSpPr>
            <p:cNvPr id="3" name="Rectangle 2">
              <a:extLst>
                <a:ext uri="{FF2B5EF4-FFF2-40B4-BE49-F238E27FC236}">
                  <a16:creationId xmlns:a16="http://schemas.microsoft.com/office/drawing/2014/main" id="{E0C2A160-1630-E54C-89C3-D899795EC4C4}"/>
                </a:ext>
              </a:extLst>
            </p:cNvPr>
            <p:cNvSpPr/>
            <p:nvPr/>
          </p:nvSpPr>
          <p:spPr>
            <a:xfrm>
              <a:off x="3897630" y="1680210"/>
              <a:ext cx="1211580" cy="45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6FD5B9-F014-BC40-922B-EED5AD3CE59B}"/>
                </a:ext>
              </a:extLst>
            </p:cNvPr>
            <p:cNvSpPr/>
            <p:nvPr/>
          </p:nvSpPr>
          <p:spPr>
            <a:xfrm>
              <a:off x="7326687" y="1645471"/>
              <a:ext cx="1211580" cy="45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B44BEF1-94EF-E04B-BEE0-919BC322E9DE}"/>
                </a:ext>
              </a:extLst>
            </p:cNvPr>
            <p:cNvPicPr>
              <a:picLocks noChangeAspect="1"/>
            </p:cNvPicPr>
            <p:nvPr/>
          </p:nvPicPr>
          <p:blipFill>
            <a:blip r:embed="rId4"/>
            <a:stretch>
              <a:fillRect/>
            </a:stretch>
          </p:blipFill>
          <p:spPr>
            <a:xfrm>
              <a:off x="5010956" y="2981223"/>
              <a:ext cx="203200" cy="317500"/>
            </a:xfrm>
            <a:prstGeom prst="rect">
              <a:avLst/>
            </a:prstGeom>
          </p:spPr>
        </p:pic>
        <p:pic>
          <p:nvPicPr>
            <p:cNvPr id="27" name="Picture 26">
              <a:extLst>
                <a:ext uri="{FF2B5EF4-FFF2-40B4-BE49-F238E27FC236}">
                  <a16:creationId xmlns:a16="http://schemas.microsoft.com/office/drawing/2014/main" id="{946A7A6D-2866-4748-A341-EBFB86FB000D}"/>
                </a:ext>
              </a:extLst>
            </p:cNvPr>
            <p:cNvPicPr>
              <a:picLocks noChangeAspect="1"/>
            </p:cNvPicPr>
            <p:nvPr/>
          </p:nvPicPr>
          <p:blipFill>
            <a:blip r:embed="rId4"/>
            <a:stretch>
              <a:fillRect/>
            </a:stretch>
          </p:blipFill>
          <p:spPr>
            <a:xfrm>
              <a:off x="6911743" y="2981223"/>
              <a:ext cx="203200" cy="317500"/>
            </a:xfrm>
            <a:prstGeom prst="rect">
              <a:avLst/>
            </a:prstGeom>
          </p:spPr>
        </p:pic>
      </p:grpSp>
      <p:grpSp>
        <p:nvGrpSpPr>
          <p:cNvPr id="7" name="Group 6">
            <a:extLst>
              <a:ext uri="{FF2B5EF4-FFF2-40B4-BE49-F238E27FC236}">
                <a16:creationId xmlns:a16="http://schemas.microsoft.com/office/drawing/2014/main" id="{D84ACB70-B00D-8242-A934-2A5D20AE1279}"/>
              </a:ext>
            </a:extLst>
          </p:cNvPr>
          <p:cNvGrpSpPr/>
          <p:nvPr/>
        </p:nvGrpSpPr>
        <p:grpSpPr>
          <a:xfrm>
            <a:off x="225502" y="1657064"/>
            <a:ext cx="8621318" cy="2031339"/>
            <a:chOff x="225502" y="3879408"/>
            <a:chExt cx="8621318" cy="2031339"/>
          </a:xfrm>
        </p:grpSpPr>
        <p:sp>
          <p:nvSpPr>
            <p:cNvPr id="13" name="TextBox 12">
              <a:extLst>
                <a:ext uri="{FF2B5EF4-FFF2-40B4-BE49-F238E27FC236}">
                  <a16:creationId xmlns:a16="http://schemas.microsoft.com/office/drawing/2014/main" id="{8FB11D60-9495-E445-9B4C-A162D26D263B}"/>
                </a:ext>
              </a:extLst>
            </p:cNvPr>
            <p:cNvSpPr txBox="1"/>
            <p:nvPr/>
          </p:nvSpPr>
          <p:spPr>
            <a:xfrm>
              <a:off x="225502" y="4435418"/>
              <a:ext cx="2975675" cy="923330"/>
            </a:xfrm>
            <a:prstGeom prst="rect">
              <a:avLst/>
            </a:prstGeom>
            <a:noFill/>
          </p:spPr>
          <p:txBody>
            <a:bodyPr wrap="square" rtlCol="0">
              <a:spAutoFit/>
            </a:bodyPr>
            <a:lstStyle/>
            <a:p>
              <a:pPr algn="ctr" defTabSz="342900"/>
              <a:r>
                <a:rPr lang="en-US" b="1" dirty="0">
                  <a:solidFill>
                    <a:srgbClr val="C00000"/>
                  </a:solidFill>
                  <a:latin typeface="Arial" panose="020B0604020202020204" pitchFamily="34" charset="0"/>
                  <a:cs typeface="Arial" panose="020B0604020202020204" pitchFamily="34" charset="0"/>
                </a:rPr>
                <a:t>Relevance Judgments </a:t>
              </a:r>
              <a:r>
                <a:rPr lang="en-US" dirty="0">
                  <a:solidFill>
                    <a:prstClr val="white"/>
                  </a:solidFill>
                  <a:latin typeface="Arial" panose="020B0604020202020204" pitchFamily="34" charset="0"/>
                  <a:cs typeface="Arial" panose="020B0604020202020204" pitchFamily="34" charset="0"/>
                </a:rPr>
                <a:t>vs. </a:t>
              </a:r>
              <a:r>
                <a:rPr lang="en-US" b="1" dirty="0">
                  <a:solidFill>
                    <a:srgbClr val="0070C0"/>
                  </a:solidFill>
                  <a:latin typeface="Arial" panose="020B0604020202020204" pitchFamily="34" charset="0"/>
                  <a:cs typeface="Arial" panose="020B0604020202020204" pitchFamily="34" charset="0"/>
                </a:rPr>
                <a:t>Case Judgments</a:t>
              </a:r>
            </a:p>
            <a:p>
              <a:pPr algn="ctr" defTabSz="342900"/>
              <a:r>
                <a:rPr lang="en-US" dirty="0">
                  <a:solidFill>
                    <a:prstClr val="white"/>
                  </a:solidFill>
                  <a:latin typeface="Arial" panose="020B0604020202020204" pitchFamily="34" charset="0"/>
                  <a:cs typeface="Arial" panose="020B0604020202020204" pitchFamily="34" charset="0"/>
                </a:rPr>
                <a:t>LV (</a:t>
              </a:r>
              <a:r>
                <a:rPr lang="en-US" i="1" dirty="0">
                  <a:solidFill>
                    <a:prstClr val="white"/>
                  </a:solidFill>
                  <a:latin typeface="Arial" panose="020B0604020202020204" pitchFamily="34" charset="0"/>
                  <a:cs typeface="Arial" panose="020B0604020202020204" pitchFamily="34" charset="0"/>
                </a:rPr>
                <a:t>p </a:t>
              </a:r>
              <a:r>
                <a:rPr lang="en-US" dirty="0">
                  <a:solidFill>
                    <a:prstClr val="white"/>
                  </a:solidFill>
                  <a:latin typeface="Arial" panose="020B0604020202020204" pitchFamily="34" charset="0"/>
                  <a:cs typeface="Arial" panose="020B0604020202020204" pitchFamily="34" charset="0"/>
                </a:rPr>
                <a:t>&lt; .001)</a:t>
              </a:r>
            </a:p>
          </p:txBody>
        </p:sp>
        <p:pic>
          <p:nvPicPr>
            <p:cNvPr id="4" name="Picture 3">
              <a:extLst>
                <a:ext uri="{FF2B5EF4-FFF2-40B4-BE49-F238E27FC236}">
                  <a16:creationId xmlns:a16="http://schemas.microsoft.com/office/drawing/2014/main" id="{5DED949F-3D8F-1646-B62F-E3255155921D}"/>
                </a:ext>
              </a:extLst>
            </p:cNvPr>
            <p:cNvPicPr>
              <a:picLocks noChangeAspect="1"/>
            </p:cNvPicPr>
            <p:nvPr/>
          </p:nvPicPr>
          <p:blipFill>
            <a:blip r:embed="rId5"/>
            <a:stretch>
              <a:fillRect/>
            </a:stretch>
          </p:blipFill>
          <p:spPr>
            <a:xfrm>
              <a:off x="3235467" y="4113361"/>
              <a:ext cx="5611353" cy="1797386"/>
            </a:xfrm>
            <a:prstGeom prst="rect">
              <a:avLst/>
            </a:prstGeom>
          </p:spPr>
        </p:pic>
        <p:sp>
          <p:nvSpPr>
            <p:cNvPr id="16" name="Rectangle 15">
              <a:extLst>
                <a:ext uri="{FF2B5EF4-FFF2-40B4-BE49-F238E27FC236}">
                  <a16:creationId xmlns:a16="http://schemas.microsoft.com/office/drawing/2014/main" id="{19533941-097E-B444-A972-C3478FC76AF0}"/>
                </a:ext>
              </a:extLst>
            </p:cNvPr>
            <p:cNvSpPr/>
            <p:nvPr/>
          </p:nvSpPr>
          <p:spPr>
            <a:xfrm>
              <a:off x="3657600" y="3912189"/>
              <a:ext cx="1211580" cy="45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F1CDE4-7370-8C4B-940D-9680462E3FF0}"/>
                </a:ext>
              </a:extLst>
            </p:cNvPr>
            <p:cNvSpPr/>
            <p:nvPr/>
          </p:nvSpPr>
          <p:spPr>
            <a:xfrm>
              <a:off x="7178040" y="3879408"/>
              <a:ext cx="1211580" cy="45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1C58993-DF80-F24C-BAEA-66A658F0A759}"/>
                </a:ext>
              </a:extLst>
            </p:cNvPr>
            <p:cNvPicPr>
              <a:picLocks noChangeAspect="1"/>
            </p:cNvPicPr>
            <p:nvPr/>
          </p:nvPicPr>
          <p:blipFill>
            <a:blip r:embed="rId4"/>
            <a:stretch>
              <a:fillRect/>
            </a:stretch>
          </p:blipFill>
          <p:spPr>
            <a:xfrm>
              <a:off x="6911743" y="5199998"/>
              <a:ext cx="203200" cy="317500"/>
            </a:xfrm>
            <a:prstGeom prst="rect">
              <a:avLst/>
            </a:prstGeom>
          </p:spPr>
        </p:pic>
        <p:pic>
          <p:nvPicPr>
            <p:cNvPr id="29" name="Picture 28">
              <a:extLst>
                <a:ext uri="{FF2B5EF4-FFF2-40B4-BE49-F238E27FC236}">
                  <a16:creationId xmlns:a16="http://schemas.microsoft.com/office/drawing/2014/main" id="{BFAE7EA1-B551-EB43-8AC0-8354BAF2A142}"/>
                </a:ext>
              </a:extLst>
            </p:cNvPr>
            <p:cNvPicPr>
              <a:picLocks noChangeAspect="1"/>
            </p:cNvPicPr>
            <p:nvPr/>
          </p:nvPicPr>
          <p:blipFill>
            <a:blip r:embed="rId4"/>
            <a:stretch>
              <a:fillRect/>
            </a:stretch>
          </p:blipFill>
          <p:spPr>
            <a:xfrm>
              <a:off x="5007610" y="5199998"/>
              <a:ext cx="203200" cy="317500"/>
            </a:xfrm>
            <a:prstGeom prst="rect">
              <a:avLst/>
            </a:prstGeom>
          </p:spPr>
        </p:pic>
      </p:grpSp>
    </p:spTree>
    <p:extLst>
      <p:ext uri="{BB962C8B-B14F-4D97-AF65-F5344CB8AC3E}">
        <p14:creationId xmlns:p14="http://schemas.microsoft.com/office/powerpoint/2010/main" val="13706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09" y="1563225"/>
            <a:ext cx="8618867" cy="4351338"/>
          </a:xfrm>
        </p:spPr>
        <p:txBody>
          <a:bodyPr>
            <a:noAutofit/>
          </a:bodyPr>
          <a:lstStyle/>
          <a:p>
            <a:endParaRPr lang="en-US" sz="2800" dirty="0">
              <a:latin typeface="Arial" charset="0"/>
              <a:ea typeface="Arial" charset="0"/>
              <a:cs typeface="Arial" charset="0"/>
            </a:endParaRPr>
          </a:p>
          <a:p>
            <a:r>
              <a:rPr lang="en-US" sz="2800" dirty="0">
                <a:latin typeface="Arial" charset="0"/>
                <a:ea typeface="Arial" charset="0"/>
                <a:cs typeface="Arial" charset="0"/>
              </a:rPr>
              <a:t>Step 1: Identify brain maps that differentiate relevance and valence judgments</a:t>
            </a:r>
          </a:p>
          <a:p>
            <a:endParaRPr lang="en-US" sz="2800" dirty="0">
              <a:latin typeface="Arial" charset="0"/>
              <a:ea typeface="Arial" charset="0"/>
              <a:cs typeface="Arial" charset="0"/>
            </a:endParaRPr>
          </a:p>
          <a:p>
            <a:endParaRPr lang="en-US" sz="2800" dirty="0">
              <a:latin typeface="Arial" charset="0"/>
              <a:ea typeface="Arial" charset="0"/>
              <a:cs typeface="Arial" charset="0"/>
            </a:endParaRPr>
          </a:p>
          <a:p>
            <a:r>
              <a:rPr lang="en-US" sz="2800" dirty="0">
                <a:latin typeface="Arial" charset="0"/>
                <a:ea typeface="Arial" charset="0"/>
                <a:cs typeface="Arial" charset="0"/>
              </a:rPr>
              <a:t>Step 2: Test if maps predict receptivity to health messaging</a:t>
            </a:r>
          </a:p>
          <a:p>
            <a:endParaRPr lang="en-US" sz="2800" dirty="0">
              <a:latin typeface="Arial" charset="0"/>
              <a:ea typeface="Arial" charset="0"/>
              <a:cs typeface="Arial" charset="0"/>
            </a:endParaRP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charset="0"/>
                <a:ea typeface="Arial" charset="0"/>
                <a:cs typeface="Arial" charset="0"/>
              </a:rPr>
              <a:t>Analytic approach</a:t>
            </a:r>
          </a:p>
        </p:txBody>
      </p:sp>
      <p:sp>
        <p:nvSpPr>
          <p:cNvPr id="7" name="TextBox 6">
            <a:extLst>
              <a:ext uri="{FF2B5EF4-FFF2-40B4-BE49-F238E27FC236}">
                <a16:creationId xmlns:a16="http://schemas.microsoft.com/office/drawing/2014/main" id="{27035ACE-170F-BB44-90F2-513243EC4210}"/>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8864BE7D-C9AE-6843-A7DC-21ADB8D1037A}"/>
              </a:ext>
            </a:extLst>
          </p:cNvPr>
          <p:cNvSpPr/>
          <p:nvPr/>
        </p:nvSpPr>
        <p:spPr>
          <a:xfrm>
            <a:off x="287215" y="1647824"/>
            <a:ext cx="8569569" cy="15754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983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362" y="560949"/>
            <a:ext cx="8217439" cy="1325563"/>
          </a:xfrm>
        </p:spPr>
        <p:txBody>
          <a:bodyPr>
            <a:noAutofit/>
          </a:bodyPr>
          <a:lstStyle/>
          <a:p>
            <a:r>
              <a:rPr lang="en-US" sz="5000" dirty="0">
                <a:latin typeface="Arial" charset="0"/>
                <a:ea typeface="Arial" charset="0"/>
                <a:cs typeface="Arial" charset="0"/>
              </a:rPr>
              <a:t>An intersectional approach</a:t>
            </a:r>
          </a:p>
        </p:txBody>
      </p:sp>
      <p:sp>
        <p:nvSpPr>
          <p:cNvPr id="8" name="Rectangle 7"/>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a:xfrm>
            <a:off x="810491" y="1958387"/>
            <a:ext cx="7538510" cy="4504057"/>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pPr>
              <a:buClrTx/>
              <a:buFont typeface="Arial"/>
              <a:buChar char="•"/>
            </a:pPr>
            <a:r>
              <a:rPr lang="en-US" sz="2500" dirty="0">
                <a:latin typeface="Arial" charset="0"/>
                <a:ea typeface="Arial" charset="0"/>
                <a:cs typeface="Arial" charset="0"/>
              </a:rPr>
              <a:t>Stereotypic links with race </a:t>
            </a:r>
            <a:r>
              <a:rPr lang="en-US" sz="2000" dirty="0">
                <a:solidFill>
                  <a:schemeClr val="bg1">
                    <a:lumMod val="50000"/>
                  </a:schemeClr>
                </a:solidFill>
                <a:latin typeface="Arial" charset="0"/>
                <a:ea typeface="Arial" charset="0"/>
                <a:cs typeface="Arial" charset="0"/>
              </a:rPr>
              <a:t>(Moore-Berg &amp; Karpinski, 2018) </a:t>
            </a:r>
            <a:r>
              <a:rPr lang="en-US" sz="2500" dirty="0">
                <a:solidFill>
                  <a:schemeClr val="tx1"/>
                </a:solidFill>
                <a:latin typeface="Arial" charset="0"/>
                <a:ea typeface="Arial" charset="0"/>
                <a:cs typeface="Arial" charset="0"/>
              </a:rPr>
              <a:t>and gender </a:t>
            </a:r>
            <a:r>
              <a:rPr lang="en-US" sz="2000" dirty="0">
                <a:solidFill>
                  <a:schemeClr val="bg1">
                    <a:lumMod val="50000"/>
                  </a:schemeClr>
                </a:solidFill>
                <a:latin typeface="Arial" charset="0"/>
                <a:ea typeface="Arial" charset="0"/>
                <a:cs typeface="Arial" charset="0"/>
              </a:rPr>
              <a:t>(Ridgeway, 2006)</a:t>
            </a:r>
            <a:endParaRPr lang="en-US" sz="2500" dirty="0">
              <a:solidFill>
                <a:schemeClr val="tx1"/>
              </a:solidFill>
              <a:latin typeface="Arial" charset="0"/>
              <a:ea typeface="Arial" charset="0"/>
              <a:cs typeface="Arial" charset="0"/>
            </a:endParaRPr>
          </a:p>
          <a:p>
            <a:pPr>
              <a:buClrTx/>
              <a:buFont typeface="Arial"/>
              <a:buChar char="•"/>
            </a:pPr>
            <a:r>
              <a:rPr lang="en-US" sz="2500" dirty="0">
                <a:latin typeface="Arial" charset="0"/>
                <a:ea typeface="Arial" charset="0"/>
                <a:cs typeface="Arial" charset="0"/>
              </a:rPr>
              <a:t>These links shape evaluative biases for:</a:t>
            </a:r>
          </a:p>
          <a:p>
            <a:pPr lvl="1">
              <a:buClrTx/>
              <a:buFont typeface="Arial"/>
              <a:buChar char="•"/>
            </a:pPr>
            <a:r>
              <a:rPr lang="en-US" sz="2100" dirty="0">
                <a:latin typeface="Arial" charset="0"/>
                <a:ea typeface="Arial" charset="0"/>
                <a:cs typeface="Arial" charset="0"/>
              </a:rPr>
              <a:t>Race </a:t>
            </a:r>
            <a:r>
              <a:rPr lang="en-US" sz="1600" dirty="0">
                <a:solidFill>
                  <a:schemeClr val="bg1">
                    <a:lumMod val="50000"/>
                  </a:schemeClr>
                </a:solidFill>
                <a:latin typeface="Arial" charset="0"/>
                <a:ea typeface="Arial" charset="0"/>
                <a:cs typeface="Arial" charset="0"/>
              </a:rPr>
              <a:t>(</a:t>
            </a:r>
            <a:r>
              <a:rPr lang="en-US" sz="1600" dirty="0" err="1">
                <a:solidFill>
                  <a:schemeClr val="bg1">
                    <a:lumMod val="50000"/>
                  </a:schemeClr>
                </a:solidFill>
                <a:latin typeface="Arial" charset="0"/>
                <a:ea typeface="Arial" charset="0"/>
                <a:cs typeface="Arial" charset="0"/>
              </a:rPr>
              <a:t>Mattan</a:t>
            </a:r>
            <a:r>
              <a:rPr lang="en-US" sz="1600" dirty="0">
                <a:solidFill>
                  <a:schemeClr val="bg1">
                    <a:lumMod val="50000"/>
                  </a:schemeClr>
                </a:solidFill>
                <a:latin typeface="Arial" charset="0"/>
                <a:ea typeface="Arial" charset="0"/>
                <a:cs typeface="Arial" charset="0"/>
              </a:rPr>
              <a:t> et al., 2018, </a:t>
            </a:r>
            <a:r>
              <a:rPr lang="en-US" sz="1600" i="1" dirty="0">
                <a:solidFill>
                  <a:schemeClr val="bg1">
                    <a:lumMod val="50000"/>
                  </a:schemeClr>
                </a:solidFill>
                <a:latin typeface="Arial" charset="0"/>
                <a:ea typeface="Arial" charset="0"/>
                <a:cs typeface="Arial" charset="0"/>
              </a:rPr>
              <a:t>SCAN</a:t>
            </a:r>
            <a:r>
              <a:rPr lang="en-US" sz="1600" dirty="0">
                <a:solidFill>
                  <a:schemeClr val="bg1">
                    <a:lumMod val="50000"/>
                  </a:schemeClr>
                </a:solidFill>
                <a:latin typeface="Arial" charset="0"/>
                <a:ea typeface="Arial" charset="0"/>
                <a:cs typeface="Arial" charset="0"/>
              </a:rPr>
              <a:t>; </a:t>
            </a:r>
            <a:r>
              <a:rPr lang="en-US" sz="1600" dirty="0" err="1">
                <a:solidFill>
                  <a:schemeClr val="bg1">
                    <a:lumMod val="50000"/>
                  </a:schemeClr>
                </a:solidFill>
                <a:latin typeface="Arial" charset="0"/>
                <a:ea typeface="Arial" charset="0"/>
                <a:cs typeface="Arial" charset="0"/>
              </a:rPr>
              <a:t>Mattan</a:t>
            </a:r>
            <a:r>
              <a:rPr lang="en-US" sz="1600" dirty="0">
                <a:solidFill>
                  <a:schemeClr val="bg1">
                    <a:lumMod val="50000"/>
                  </a:schemeClr>
                </a:solidFill>
                <a:latin typeface="Arial" charset="0"/>
                <a:ea typeface="Arial" charset="0"/>
                <a:cs typeface="Arial" charset="0"/>
              </a:rPr>
              <a:t> et al., 2018, </a:t>
            </a:r>
            <a:r>
              <a:rPr lang="en-US" sz="1600" i="1" dirty="0" err="1">
                <a:solidFill>
                  <a:schemeClr val="bg1">
                    <a:lumMod val="50000"/>
                  </a:schemeClr>
                </a:solidFill>
                <a:latin typeface="Arial" charset="0"/>
                <a:ea typeface="Arial" charset="0"/>
                <a:cs typeface="Arial" charset="0"/>
              </a:rPr>
              <a:t>eNeuro</a:t>
            </a:r>
            <a:r>
              <a:rPr lang="en-US" sz="1600" dirty="0">
                <a:solidFill>
                  <a:schemeClr val="bg1">
                    <a:lumMod val="50000"/>
                  </a:schemeClr>
                </a:solidFill>
                <a:latin typeface="Arial" charset="0"/>
                <a:ea typeface="Arial" charset="0"/>
                <a:cs typeface="Arial" charset="0"/>
              </a:rPr>
              <a:t>; </a:t>
            </a:r>
            <a:r>
              <a:rPr lang="en-US" sz="1600" dirty="0" err="1">
                <a:solidFill>
                  <a:schemeClr val="bg1">
                    <a:lumMod val="50000"/>
                  </a:schemeClr>
                </a:solidFill>
                <a:latin typeface="Arial" charset="0"/>
                <a:ea typeface="Arial" charset="0"/>
                <a:cs typeface="Arial" charset="0"/>
              </a:rPr>
              <a:t>Mattan</a:t>
            </a:r>
            <a:r>
              <a:rPr lang="en-US" sz="1600" dirty="0">
                <a:solidFill>
                  <a:schemeClr val="bg1">
                    <a:lumMod val="50000"/>
                  </a:schemeClr>
                </a:solidFill>
                <a:latin typeface="Arial" charset="0"/>
                <a:ea typeface="Arial" charset="0"/>
                <a:cs typeface="Arial" charset="0"/>
              </a:rPr>
              <a:t> et al., 2019, </a:t>
            </a:r>
            <a:r>
              <a:rPr lang="en-US" sz="1600" i="1" dirty="0">
                <a:solidFill>
                  <a:schemeClr val="bg1">
                    <a:lumMod val="50000"/>
                  </a:schemeClr>
                </a:solidFill>
                <a:latin typeface="Arial" charset="0"/>
                <a:ea typeface="Arial" charset="0"/>
                <a:cs typeface="Arial" charset="0"/>
              </a:rPr>
              <a:t>PSPB</a:t>
            </a:r>
            <a:r>
              <a:rPr lang="en-US" sz="1600" dirty="0">
                <a:solidFill>
                  <a:schemeClr val="bg1">
                    <a:lumMod val="50000"/>
                  </a:schemeClr>
                </a:solidFill>
                <a:latin typeface="Arial" charset="0"/>
                <a:ea typeface="Arial" charset="0"/>
                <a:cs typeface="Arial" charset="0"/>
              </a:rPr>
              <a:t>)</a:t>
            </a:r>
          </a:p>
          <a:p>
            <a:pPr lvl="1">
              <a:buClrTx/>
              <a:buFont typeface="Arial"/>
              <a:buChar char="•"/>
            </a:pPr>
            <a:r>
              <a:rPr lang="en-US" sz="2100" dirty="0">
                <a:latin typeface="Arial" charset="0"/>
                <a:ea typeface="Arial" charset="0"/>
                <a:cs typeface="Arial" charset="0"/>
              </a:rPr>
              <a:t>Gender </a:t>
            </a:r>
            <a:r>
              <a:rPr lang="en-US" sz="1600" dirty="0">
                <a:solidFill>
                  <a:schemeClr val="bg1">
                    <a:lumMod val="50000"/>
                  </a:schemeClr>
                </a:solidFill>
                <a:latin typeface="Arial" charset="0"/>
                <a:ea typeface="Arial" charset="0"/>
                <a:cs typeface="Arial" charset="0"/>
              </a:rPr>
              <a:t>(</a:t>
            </a:r>
            <a:r>
              <a:rPr lang="en-US" sz="1600" dirty="0" err="1">
                <a:solidFill>
                  <a:schemeClr val="bg1">
                    <a:lumMod val="50000"/>
                  </a:schemeClr>
                </a:solidFill>
                <a:latin typeface="Arial" charset="0"/>
                <a:ea typeface="Arial" charset="0"/>
                <a:cs typeface="Arial" charset="0"/>
              </a:rPr>
              <a:t>Mattan</a:t>
            </a:r>
            <a:r>
              <a:rPr lang="en-US" sz="1600" dirty="0">
                <a:solidFill>
                  <a:schemeClr val="bg1">
                    <a:lumMod val="50000"/>
                  </a:schemeClr>
                </a:solidFill>
                <a:latin typeface="Arial" charset="0"/>
                <a:ea typeface="Arial" charset="0"/>
                <a:cs typeface="Arial" charset="0"/>
              </a:rPr>
              <a:t> &amp; Cloutier, 2020, </a:t>
            </a:r>
            <a:r>
              <a:rPr lang="en-US" sz="1600" i="1" dirty="0">
                <a:solidFill>
                  <a:schemeClr val="bg1">
                    <a:lumMod val="50000"/>
                  </a:schemeClr>
                </a:solidFill>
                <a:latin typeface="Arial" charset="0"/>
                <a:ea typeface="Arial" charset="0"/>
                <a:cs typeface="Arial" charset="0"/>
              </a:rPr>
              <a:t>Royal Soc. Open Sci.</a:t>
            </a:r>
            <a:r>
              <a:rPr lang="en-US" sz="1600" dirty="0">
                <a:solidFill>
                  <a:schemeClr val="bg1">
                    <a:lumMod val="50000"/>
                  </a:schemeClr>
                </a:solidFill>
                <a:latin typeface="Arial" charset="0"/>
                <a:ea typeface="Arial" charset="0"/>
                <a:cs typeface="Arial" charset="0"/>
              </a:rPr>
              <a:t>; Barth, </a:t>
            </a:r>
            <a:r>
              <a:rPr lang="en-US" sz="1600" dirty="0" err="1">
                <a:solidFill>
                  <a:schemeClr val="bg1">
                    <a:lumMod val="50000"/>
                  </a:schemeClr>
                </a:solidFill>
                <a:latin typeface="Arial" charset="0"/>
                <a:ea typeface="Arial" charset="0"/>
                <a:cs typeface="Arial" charset="0"/>
              </a:rPr>
              <a:t>Mattan</a:t>
            </a:r>
            <a:r>
              <a:rPr lang="en-US" sz="1600" dirty="0">
                <a:solidFill>
                  <a:schemeClr val="bg1">
                    <a:lumMod val="50000"/>
                  </a:schemeClr>
                </a:solidFill>
                <a:latin typeface="Arial" charset="0"/>
                <a:ea typeface="Arial" charset="0"/>
                <a:cs typeface="Arial" charset="0"/>
              </a:rPr>
              <a:t>, et al., 2020,</a:t>
            </a:r>
            <a:r>
              <a:rPr lang="en-US" sz="1600" i="1" dirty="0">
                <a:solidFill>
                  <a:schemeClr val="bg1">
                    <a:lumMod val="50000"/>
                  </a:schemeClr>
                </a:solidFill>
                <a:latin typeface="Arial" charset="0"/>
                <a:ea typeface="Arial" charset="0"/>
                <a:cs typeface="Arial" charset="0"/>
              </a:rPr>
              <a:t> Scientific Reports</a:t>
            </a:r>
            <a:r>
              <a:rPr lang="en-US" sz="1600" dirty="0">
                <a:solidFill>
                  <a:schemeClr val="bg1">
                    <a:lumMod val="50000"/>
                  </a:schemeClr>
                </a:solidFill>
                <a:latin typeface="Arial" charset="0"/>
                <a:ea typeface="Arial" charset="0"/>
                <a:cs typeface="Arial" charset="0"/>
              </a:rPr>
              <a:t>)</a:t>
            </a:r>
          </a:p>
          <a:p>
            <a:pPr>
              <a:buClrTx/>
              <a:buFont typeface="Arial"/>
              <a:buChar char="•"/>
            </a:pPr>
            <a:r>
              <a:rPr lang="en-US" sz="2500" dirty="0">
                <a:latin typeface="Arial" charset="0"/>
                <a:ea typeface="Arial" charset="0"/>
                <a:cs typeface="Arial" charset="0"/>
              </a:rPr>
              <a:t>Status associations predict intergroup hierarchy maintenance </a:t>
            </a:r>
            <a:r>
              <a:rPr lang="en-US" sz="2000" dirty="0">
                <a:solidFill>
                  <a:schemeClr val="bg1">
                    <a:lumMod val="50000"/>
                  </a:schemeClr>
                </a:solidFill>
                <a:latin typeface="Arial" charset="0"/>
                <a:ea typeface="Arial" charset="0"/>
                <a:cs typeface="Arial" charset="0"/>
              </a:rPr>
              <a:t>(Dupree et al., 2020)</a:t>
            </a:r>
            <a:r>
              <a:rPr lang="en-US" sz="2500" dirty="0">
                <a:latin typeface="Arial" charset="0"/>
                <a:ea typeface="Arial" charset="0"/>
                <a:cs typeface="Arial" charset="0"/>
              </a:rPr>
              <a:t> </a:t>
            </a:r>
          </a:p>
        </p:txBody>
      </p:sp>
      <p:sp>
        <p:nvSpPr>
          <p:cNvPr id="7" name="Content Placeholder 2">
            <a:extLst>
              <a:ext uri="{FF2B5EF4-FFF2-40B4-BE49-F238E27FC236}">
                <a16:creationId xmlns:a16="http://schemas.microsoft.com/office/drawing/2014/main" id="{E3203D72-6A44-344C-BCD2-784462D087C7}"/>
              </a:ext>
            </a:extLst>
          </p:cNvPr>
          <p:cNvSpPr txBox="1">
            <a:spLocks/>
          </p:cNvSpPr>
          <p:nvPr/>
        </p:nvSpPr>
        <p:spPr>
          <a:xfrm>
            <a:off x="1265055" y="6514540"/>
            <a:ext cx="7886700"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err="1">
                <a:latin typeface="Arial" charset="0"/>
                <a:ea typeface="Arial" charset="0"/>
                <a:cs typeface="Arial" charset="0"/>
              </a:rPr>
              <a:t>Mattan</a:t>
            </a:r>
            <a:r>
              <a:rPr lang="en-US" sz="2000" dirty="0">
                <a:latin typeface="Arial" charset="0"/>
                <a:ea typeface="Arial" charset="0"/>
                <a:cs typeface="Arial" charset="0"/>
              </a:rPr>
              <a:t> et al., 2018, </a:t>
            </a:r>
            <a:r>
              <a:rPr lang="en-US" sz="2000" i="1" dirty="0">
                <a:latin typeface="Arial" charset="0"/>
                <a:ea typeface="Arial" charset="0"/>
                <a:cs typeface="Arial" charset="0"/>
              </a:rPr>
              <a:t>Current Opinion in Psychology.</a:t>
            </a:r>
          </a:p>
        </p:txBody>
      </p:sp>
    </p:spTree>
    <p:extLst>
      <p:ext uri="{BB962C8B-B14F-4D97-AF65-F5344CB8AC3E}">
        <p14:creationId xmlns:p14="http://schemas.microsoft.com/office/powerpoint/2010/main" val="58384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rial" charset="0"/>
                <a:ea typeface="Arial" charset="0"/>
                <a:cs typeface="Arial" charset="0"/>
              </a:rPr>
              <a:t>Masking the cortical midline</a:t>
            </a:r>
          </a:p>
        </p:txBody>
      </p:sp>
      <p:sp>
        <p:nvSpPr>
          <p:cNvPr id="7" name="TextBox 6">
            <a:extLst>
              <a:ext uri="{FF2B5EF4-FFF2-40B4-BE49-F238E27FC236}">
                <a16:creationId xmlns:a16="http://schemas.microsoft.com/office/drawing/2014/main" id="{27035ACE-170F-BB44-90F2-513243EC4210}"/>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26" name="Picture 2">
            <a:extLst>
              <a:ext uri="{FF2B5EF4-FFF2-40B4-BE49-F238E27FC236}">
                <a16:creationId xmlns:a16="http://schemas.microsoft.com/office/drawing/2014/main" id="{CE413ECA-96DB-E240-AFA1-3696BE1EF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19006"/>
            <a:ext cx="3962399" cy="502976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EE52514-FA45-A541-9F2D-6618174A7357}"/>
              </a:ext>
            </a:extLst>
          </p:cNvPr>
          <p:cNvSpPr/>
          <p:nvPr/>
        </p:nvSpPr>
        <p:spPr>
          <a:xfrm>
            <a:off x="2994660" y="2017533"/>
            <a:ext cx="262890" cy="45642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BB4C731-C4CD-6B4B-A846-A29AAED949D7}"/>
              </a:ext>
            </a:extLst>
          </p:cNvPr>
          <p:cNvSpPr/>
          <p:nvPr/>
        </p:nvSpPr>
        <p:spPr>
          <a:xfrm>
            <a:off x="4642484" y="2174009"/>
            <a:ext cx="262890" cy="45642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344FCE0-F656-6C42-AA68-7DE881DF265F}"/>
              </a:ext>
            </a:extLst>
          </p:cNvPr>
          <p:cNvSpPr/>
          <p:nvPr/>
        </p:nvSpPr>
        <p:spPr>
          <a:xfrm>
            <a:off x="3019424" y="4269509"/>
            <a:ext cx="262890" cy="45642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2452B94-4D39-ED48-99F5-F75341565D5A}"/>
              </a:ext>
            </a:extLst>
          </p:cNvPr>
          <p:cNvSpPr/>
          <p:nvPr/>
        </p:nvSpPr>
        <p:spPr>
          <a:xfrm>
            <a:off x="4773929" y="4227568"/>
            <a:ext cx="262890" cy="45642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196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Health Messages Task (</a:t>
            </a:r>
            <a:r>
              <a:rPr lang="en-US" i="1"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=170)</a:t>
            </a:r>
          </a:p>
        </p:txBody>
      </p:sp>
      <p:sp>
        <p:nvSpPr>
          <p:cNvPr id="3" name="Content Placeholder 2">
            <a:extLst>
              <a:ext uri="{FF2B5EF4-FFF2-40B4-BE49-F238E27FC236}">
                <a16:creationId xmlns:a16="http://schemas.microsoft.com/office/drawing/2014/main" id="{6015BE44-6EAE-C24D-AE07-BF82BE204B6A}"/>
              </a:ext>
            </a:extLst>
          </p:cNvPr>
          <p:cNvSpPr>
            <a:spLocks noGrp="1"/>
          </p:cNvSpPr>
          <p:nvPr>
            <p:ph idx="1"/>
          </p:nvPr>
        </p:nvSpPr>
        <p:spPr/>
        <p:txBody>
          <a:bodyPr>
            <a:normAutofit/>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Listen to each message and rate message relevance</a:t>
            </a:r>
          </a:p>
          <a:p>
            <a:pPr marL="457200" lvl="1" indent="0">
              <a:buNone/>
            </a:pP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activity-related</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non-active control</a:t>
            </a:r>
          </a:p>
        </p:txBody>
      </p:sp>
      <p:sp>
        <p:nvSpPr>
          <p:cNvPr id="5" name="TextBox 4">
            <a:extLst>
              <a:ext uri="{FF2B5EF4-FFF2-40B4-BE49-F238E27FC236}">
                <a16:creationId xmlns:a16="http://schemas.microsoft.com/office/drawing/2014/main" id="{1503E446-4679-7346-96D1-0A382CC6C5A8}"/>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2" name="Picture 31">
            <a:extLst>
              <a:ext uri="{FF2B5EF4-FFF2-40B4-BE49-F238E27FC236}">
                <a16:creationId xmlns:a16="http://schemas.microsoft.com/office/drawing/2014/main" id="{2247EE27-4C25-E449-8712-A0E2488F7067}"/>
              </a:ext>
            </a:extLst>
          </p:cNvPr>
          <p:cNvPicPr>
            <a:picLocks noChangeAspect="1"/>
          </p:cNvPicPr>
          <p:nvPr/>
        </p:nvPicPr>
        <p:blipFill>
          <a:blip r:embed="rId3"/>
          <a:stretch>
            <a:fillRect/>
          </a:stretch>
        </p:blipFill>
        <p:spPr>
          <a:xfrm>
            <a:off x="4607170" y="3732310"/>
            <a:ext cx="3962400" cy="1524000"/>
          </a:xfrm>
          <a:prstGeom prst="rect">
            <a:avLst/>
          </a:prstGeom>
        </p:spPr>
      </p:pic>
    </p:spTree>
    <p:extLst>
      <p:ext uri="{BB962C8B-B14F-4D97-AF65-F5344CB8AC3E}">
        <p14:creationId xmlns:p14="http://schemas.microsoft.com/office/powerpoint/2010/main" val="377998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86896-36B2-9543-8838-5C6E5AD62AC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Predicting message receptivity</a:t>
            </a:r>
          </a:p>
        </p:txBody>
      </p:sp>
      <p:sp>
        <p:nvSpPr>
          <p:cNvPr id="3" name="Content Placeholder 2">
            <a:extLst>
              <a:ext uri="{FF2B5EF4-FFF2-40B4-BE49-F238E27FC236}">
                <a16:creationId xmlns:a16="http://schemas.microsoft.com/office/drawing/2014/main" id="{6015BE44-6EAE-C24D-AE07-BF82BE204B6A}"/>
              </a:ext>
            </a:extLst>
          </p:cNvPr>
          <p:cNvSpPr>
            <a:spLocks noGrp="1"/>
          </p:cNvSpPr>
          <p:nvPr>
            <p:ph idx="1"/>
          </p:nvPr>
        </p:nvSpPr>
        <p:spPr/>
        <p:txBody>
          <a:bodyPr>
            <a:normAutofit fontScale="77500" lnSpcReduction="20000"/>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Separate GLM for each health message </a:t>
            </a:r>
            <a:r>
              <a:rPr lang="en-US" sz="2400" dirty="0">
                <a:solidFill>
                  <a:schemeClr val="bg1">
                    <a:lumMod val="50000"/>
                  </a:schemeClr>
                </a:solidFill>
                <a:latin typeface="Arial" panose="020B0604020202020204" pitchFamily="34" charset="0"/>
                <a:cs typeface="Arial" panose="020B0604020202020204" pitchFamily="34" charset="0"/>
              </a:rPr>
              <a:t>(LSS approach: Mumford et al., 2012)</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IV: Similarity between level-1 and PLS maps </a:t>
            </a:r>
            <a:r>
              <a:rPr lang="en-US" sz="2400" dirty="0">
                <a:solidFill>
                  <a:prstClr val="white">
                    <a:lumMod val="50000"/>
                  </a:prstClr>
                </a:solidFill>
                <a:latin typeface="Arial" panose="020B0604020202020204" pitchFamily="34" charset="0"/>
                <a:cs typeface="Arial" panose="020B0604020202020204" pitchFamily="34" charset="0"/>
              </a:rPr>
              <a:t>(</a:t>
            </a:r>
            <a:r>
              <a:rPr lang="en-US" sz="2400" dirty="0" err="1">
                <a:solidFill>
                  <a:prstClr val="white">
                    <a:lumMod val="50000"/>
                  </a:prstClr>
                </a:solidFill>
                <a:latin typeface="Arial" panose="020B0604020202020204" pitchFamily="34" charset="0"/>
                <a:cs typeface="Arial" panose="020B0604020202020204" pitchFamily="34" charset="0"/>
              </a:rPr>
              <a:t>nltools</a:t>
            </a:r>
            <a:r>
              <a:rPr lang="en-US" sz="2400" dirty="0">
                <a:solidFill>
                  <a:prstClr val="white">
                    <a:lumMod val="50000"/>
                  </a:prstClr>
                </a:solidFill>
                <a:latin typeface="Arial" panose="020B0604020202020204" pitchFamily="34" charset="0"/>
                <a:cs typeface="Arial" panose="020B0604020202020204" pitchFamily="34" charset="0"/>
              </a:rPr>
              <a:t>: Chang, 2018)</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DVs</a:t>
            </a:r>
          </a:p>
          <a:p>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In-scan perceived message relevance</a:t>
            </a:r>
          </a:p>
          <a:p>
            <a:pPr marL="0" indent="0">
              <a:buNone/>
            </a:pP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Post-scan message agreement</a:t>
            </a:r>
          </a:p>
        </p:txBody>
      </p:sp>
      <p:sp>
        <p:nvSpPr>
          <p:cNvPr id="5" name="TextBox 4">
            <a:extLst>
              <a:ext uri="{FF2B5EF4-FFF2-40B4-BE49-F238E27FC236}">
                <a16:creationId xmlns:a16="http://schemas.microsoft.com/office/drawing/2014/main" id="{E0DB51B8-56C5-FB40-85E1-F8AB841F6E4A}"/>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367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10" fill="hold"/>
                                        <p:tgtEl>
                                          <p:spTgt spid="3">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a:extLst>
              <a:ext uri="{FF2B5EF4-FFF2-40B4-BE49-F238E27FC236}">
                <a16:creationId xmlns:a16="http://schemas.microsoft.com/office/drawing/2014/main" id="{AAAE39D8-BBC6-7745-83C9-DC2710F49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94" y="1808552"/>
            <a:ext cx="4583041" cy="45830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50" y="274638"/>
            <a:ext cx="8763000" cy="1143000"/>
          </a:xfrm>
        </p:spPr>
        <p:txBody>
          <a:bodyPr>
            <a:noAutofit/>
          </a:bodyPr>
          <a:lstStyle/>
          <a:p>
            <a:r>
              <a:rPr lang="en-US" sz="3600" dirty="0">
                <a:latin typeface="Arial" panose="020B0604020202020204" pitchFamily="34" charset="0"/>
                <a:cs typeface="Arial" panose="020B0604020202020204" pitchFamily="34" charset="0"/>
              </a:rPr>
              <a:t>Relevance and valence maps differ in predicting perceived message relevance</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AC6C45-82EE-E24B-890B-84F2B3A3ECFE}"/>
              </a:ext>
            </a:extLst>
          </p:cNvPr>
          <p:cNvSpPr/>
          <p:nvPr/>
        </p:nvSpPr>
        <p:spPr>
          <a:xfrm>
            <a:off x="-13009" y="2552573"/>
            <a:ext cx="287330" cy="624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358924-C0B1-8246-9296-F6D8438E4967}"/>
              </a:ext>
            </a:extLst>
          </p:cNvPr>
          <p:cNvSpPr/>
          <p:nvPr/>
        </p:nvSpPr>
        <p:spPr>
          <a:xfrm>
            <a:off x="4500260" y="2552573"/>
            <a:ext cx="287330" cy="624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593A7C0-1099-2146-A31D-2BFCE318475C}"/>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060" name="Picture 12">
            <a:extLst>
              <a:ext uri="{FF2B5EF4-FFF2-40B4-BE49-F238E27FC236}">
                <a16:creationId xmlns:a16="http://schemas.microsoft.com/office/drawing/2014/main" id="{F6686CD6-0DE1-E948-BEA3-3DD0529B4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4" y="1808553"/>
            <a:ext cx="4583040" cy="458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E2019C-5C33-7B46-A2BC-E75548DC7A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 t="20947" r="83173" b="50000"/>
          <a:stretch/>
        </p:blipFill>
        <p:spPr bwMode="auto">
          <a:xfrm>
            <a:off x="782228" y="2294610"/>
            <a:ext cx="1309744" cy="11216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5FAA8E9B-E1EB-D641-885F-84BFB637D2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378" t="21003" r="32094" b="49944"/>
          <a:stretch/>
        </p:blipFill>
        <p:spPr bwMode="auto">
          <a:xfrm>
            <a:off x="7491248" y="2294610"/>
            <a:ext cx="1309744" cy="11216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4A361E7-CAF6-F849-A277-6D1D4F491AC6}"/>
              </a:ext>
            </a:extLst>
          </p:cNvPr>
          <p:cNvSpPr/>
          <p:nvPr/>
        </p:nvSpPr>
        <p:spPr>
          <a:xfrm>
            <a:off x="4598384" y="1566861"/>
            <a:ext cx="4545616" cy="48247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0CB530-53FE-7649-9180-81DE0069274F}"/>
              </a:ext>
            </a:extLst>
          </p:cNvPr>
          <p:cNvSpPr/>
          <p:nvPr/>
        </p:nvSpPr>
        <p:spPr>
          <a:xfrm rot="19782916">
            <a:off x="1170020" y="4455069"/>
            <a:ext cx="3055619" cy="713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152B14-AC6B-CC49-A83F-F92C63C1DFEC}"/>
              </a:ext>
            </a:extLst>
          </p:cNvPr>
          <p:cNvSpPr/>
          <p:nvPr/>
        </p:nvSpPr>
        <p:spPr>
          <a:xfrm rot="19084892">
            <a:off x="722922" y="3341871"/>
            <a:ext cx="3472281" cy="682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063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F9826151-14C8-354A-BB46-AC12A9D9B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51" y="1955597"/>
            <a:ext cx="4420780" cy="4420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50" y="274638"/>
            <a:ext cx="8763000" cy="1143000"/>
          </a:xfrm>
        </p:spPr>
        <p:txBody>
          <a:bodyPr>
            <a:noAutofit/>
          </a:bodyPr>
          <a:lstStyle/>
          <a:p>
            <a:r>
              <a:rPr lang="en-US" sz="3600" dirty="0">
                <a:latin typeface="Arial" panose="020B0604020202020204" pitchFamily="34" charset="0"/>
                <a:cs typeface="Arial" panose="020B0604020202020204" pitchFamily="34" charset="0"/>
              </a:rPr>
              <a:t>Relevance and valence maps differ in predicting message agreement</a:t>
            </a:r>
          </a:p>
        </p:txBody>
      </p:sp>
      <p:sp>
        <p:nvSpPr>
          <p:cNvPr id="5" name="Rectangle 4"/>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AC6C45-82EE-E24B-890B-84F2B3A3ECFE}"/>
              </a:ext>
            </a:extLst>
          </p:cNvPr>
          <p:cNvSpPr/>
          <p:nvPr/>
        </p:nvSpPr>
        <p:spPr>
          <a:xfrm>
            <a:off x="-13009" y="2552573"/>
            <a:ext cx="287330" cy="624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358924-C0B1-8246-9296-F6D8438E4967}"/>
              </a:ext>
            </a:extLst>
          </p:cNvPr>
          <p:cNvSpPr/>
          <p:nvPr/>
        </p:nvSpPr>
        <p:spPr>
          <a:xfrm>
            <a:off x="4500260" y="2552573"/>
            <a:ext cx="287330" cy="624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593A7C0-1099-2146-A31D-2BFCE318475C}"/>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 name="Rectangle 15">
            <a:extLst>
              <a:ext uri="{FF2B5EF4-FFF2-40B4-BE49-F238E27FC236}">
                <a16:creationId xmlns:a16="http://schemas.microsoft.com/office/drawing/2014/main" id="{D5152B14-AC6B-CC49-A83F-F92C63C1DFEC}"/>
              </a:ext>
            </a:extLst>
          </p:cNvPr>
          <p:cNvSpPr/>
          <p:nvPr/>
        </p:nvSpPr>
        <p:spPr>
          <a:xfrm rot="19979161">
            <a:off x="1312409" y="2785315"/>
            <a:ext cx="2623988" cy="12492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0CB530-53FE-7649-9180-81DE0069274F}"/>
              </a:ext>
            </a:extLst>
          </p:cNvPr>
          <p:cNvSpPr/>
          <p:nvPr/>
        </p:nvSpPr>
        <p:spPr>
          <a:xfrm>
            <a:off x="2887143" y="3574827"/>
            <a:ext cx="985585" cy="713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74605D8-F570-C446-A995-53E0F85A049A}"/>
              </a:ext>
            </a:extLst>
          </p:cNvPr>
          <p:cNvSpPr/>
          <p:nvPr/>
        </p:nvSpPr>
        <p:spPr>
          <a:xfrm rot="19556274">
            <a:off x="1130830" y="4186010"/>
            <a:ext cx="2696585" cy="10502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414" name="Picture 6">
            <a:extLst>
              <a:ext uri="{FF2B5EF4-FFF2-40B4-BE49-F238E27FC236}">
                <a16:creationId xmlns:a16="http://schemas.microsoft.com/office/drawing/2014/main" id="{67581055-1666-B74A-9E6B-77B426B12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2285" y="1955596"/>
            <a:ext cx="4420781" cy="44207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5FAA8E9B-E1EB-D641-885F-84BFB637D2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378" t="21003" r="32094" b="49944"/>
          <a:stretch/>
        </p:blipFill>
        <p:spPr bwMode="auto">
          <a:xfrm>
            <a:off x="5502931" y="4615917"/>
            <a:ext cx="1309744" cy="11216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E2019C-5C33-7B46-A2BC-E75548DC7A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 t="20947" r="83173" b="50000"/>
          <a:stretch/>
        </p:blipFill>
        <p:spPr bwMode="auto">
          <a:xfrm>
            <a:off x="2945578" y="4615917"/>
            <a:ext cx="1309744" cy="112166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FF0D79D-AF2D-B048-A091-FCF894BEF77C}"/>
              </a:ext>
            </a:extLst>
          </p:cNvPr>
          <p:cNvSpPr/>
          <p:nvPr/>
        </p:nvSpPr>
        <p:spPr>
          <a:xfrm>
            <a:off x="3418563" y="2834549"/>
            <a:ext cx="482064" cy="713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A361E7-CAF6-F849-A277-6D1D4F491AC6}"/>
              </a:ext>
            </a:extLst>
          </p:cNvPr>
          <p:cNvSpPr/>
          <p:nvPr/>
        </p:nvSpPr>
        <p:spPr>
          <a:xfrm>
            <a:off x="4500260" y="1710266"/>
            <a:ext cx="4583040" cy="46999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599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5" grpId="0" animBg="1"/>
      <p:bldP spid="30" grpId="0" animBg="1"/>
      <p:bldP spid="29" grpId="1"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43AC558F-DBEF-4F49-A908-C049C84C21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78" t="21003" r="32094" b="49944"/>
          <a:stretch/>
        </p:blipFill>
        <p:spPr bwMode="auto">
          <a:xfrm>
            <a:off x="1245729" y="4235466"/>
            <a:ext cx="154782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1C80515-2892-B643-8E44-C117818771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 t="20947" r="83173" b="50000"/>
          <a:stretch/>
        </p:blipFill>
        <p:spPr bwMode="auto">
          <a:xfrm>
            <a:off x="1245730" y="2901465"/>
            <a:ext cx="1547827"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7109" y="1563225"/>
            <a:ext cx="8299691" cy="4351338"/>
          </a:xfrm>
        </p:spPr>
        <p:txBody>
          <a:bodyPr>
            <a:noAutofit/>
          </a:bodyPr>
          <a:lstStyle/>
          <a:p>
            <a:r>
              <a:rPr lang="en-US" sz="2800" dirty="0">
                <a:latin typeface="Arial" charset="0"/>
                <a:ea typeface="Arial" charset="0"/>
                <a:cs typeface="Arial" charset="0"/>
              </a:rPr>
              <a:t>Similarity to patterns reflecting judgments about relevance/valence showed opposing effects on message effectiveness</a:t>
            </a:r>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 </a:t>
            </a:r>
            <a:r>
              <a:rPr lang="en-US" sz="2400" dirty="0">
                <a:solidFill>
                  <a:schemeClr val="bg1"/>
                </a:solidFill>
                <a:latin typeface="Arial" charset="0"/>
                <a:ea typeface="Arial" charset="0"/>
                <a:cs typeface="Arial" charset="0"/>
              </a:rPr>
              <a:t>Relevance</a:t>
            </a:r>
            <a:r>
              <a:rPr lang="en-US" sz="2400" dirty="0">
                <a:latin typeface="Arial" charset="0"/>
                <a:ea typeface="Arial" charset="0"/>
                <a:cs typeface="Arial" charset="0"/>
              </a:rPr>
              <a:t> → increased relevance/agreement</a:t>
            </a:r>
          </a:p>
          <a:p>
            <a:pPr lvl="1"/>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   </a:t>
            </a:r>
            <a:r>
              <a:rPr lang="en-US" sz="2400" dirty="0">
                <a:solidFill>
                  <a:schemeClr val="bg1"/>
                </a:solidFill>
                <a:latin typeface="Arial" charset="0"/>
                <a:ea typeface="Arial" charset="0"/>
                <a:cs typeface="Arial" charset="0"/>
              </a:rPr>
              <a:t>Valence </a:t>
            </a:r>
            <a:r>
              <a:rPr lang="en-US" sz="2400" dirty="0">
                <a:latin typeface="Arial" charset="0"/>
                <a:ea typeface="Arial" charset="0"/>
                <a:cs typeface="Arial" charset="0"/>
              </a:rPr>
              <a:t>  → decreased relevance/agreement</a:t>
            </a: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Summary</a:t>
            </a:r>
          </a:p>
        </p:txBody>
      </p:sp>
      <p:sp>
        <p:nvSpPr>
          <p:cNvPr id="8" name="TextBox 7">
            <a:extLst>
              <a:ext uri="{FF2B5EF4-FFF2-40B4-BE49-F238E27FC236}">
                <a16:creationId xmlns:a16="http://schemas.microsoft.com/office/drawing/2014/main" id="{639A15CD-C41E-B44E-A2FE-9E36AB5C7B3F}"/>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436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43AC558F-DBEF-4F49-A908-C049C84C21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78" t="21003" r="32094" b="49944"/>
          <a:stretch/>
        </p:blipFill>
        <p:spPr bwMode="auto">
          <a:xfrm>
            <a:off x="1245729" y="4235466"/>
            <a:ext cx="154782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1C80515-2892-B643-8E44-C117818771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 t="20947" r="83173" b="50000"/>
          <a:stretch/>
        </p:blipFill>
        <p:spPr bwMode="auto">
          <a:xfrm>
            <a:off x="1245730" y="2901465"/>
            <a:ext cx="1547827"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7109" y="1563225"/>
            <a:ext cx="8299691" cy="4351338"/>
          </a:xfrm>
        </p:spPr>
        <p:txBody>
          <a:bodyPr>
            <a:noAutofit/>
          </a:bodyPr>
          <a:lstStyle/>
          <a:p>
            <a:r>
              <a:rPr lang="en-US" sz="2800" dirty="0">
                <a:latin typeface="Arial" charset="0"/>
                <a:ea typeface="Arial" charset="0"/>
                <a:cs typeface="Arial" charset="0"/>
              </a:rPr>
              <a:t>Similarity to patterns reflecting judgments about relevance/valence showed opposing effects on message effectiveness</a:t>
            </a:r>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 </a:t>
            </a:r>
            <a:r>
              <a:rPr lang="en-US" sz="2400" dirty="0">
                <a:solidFill>
                  <a:schemeClr val="bg1"/>
                </a:solidFill>
                <a:latin typeface="Arial" charset="0"/>
                <a:ea typeface="Arial" charset="0"/>
                <a:cs typeface="Arial" charset="0"/>
              </a:rPr>
              <a:t>Relevance</a:t>
            </a:r>
            <a:r>
              <a:rPr lang="en-US" sz="2400" dirty="0">
                <a:latin typeface="Arial" charset="0"/>
                <a:ea typeface="Arial" charset="0"/>
                <a:cs typeface="Arial" charset="0"/>
              </a:rPr>
              <a:t> → increased relevance/agreement</a:t>
            </a:r>
          </a:p>
          <a:p>
            <a:pPr lvl="1"/>
            <a:endParaRPr lang="en-US" sz="24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   </a:t>
            </a:r>
            <a:r>
              <a:rPr lang="en-US" sz="2400" dirty="0">
                <a:solidFill>
                  <a:schemeClr val="bg1"/>
                </a:solidFill>
                <a:latin typeface="Arial" charset="0"/>
                <a:ea typeface="Arial" charset="0"/>
                <a:cs typeface="Arial" charset="0"/>
              </a:rPr>
              <a:t>Valence </a:t>
            </a:r>
            <a:r>
              <a:rPr lang="en-US" sz="2400" dirty="0">
                <a:latin typeface="Arial" charset="0"/>
                <a:ea typeface="Arial" charset="0"/>
                <a:cs typeface="Arial" charset="0"/>
              </a:rPr>
              <a:t>  → decreased relevance/agreement</a:t>
            </a: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Summary</a:t>
            </a:r>
          </a:p>
        </p:txBody>
      </p:sp>
      <p:sp>
        <p:nvSpPr>
          <p:cNvPr id="8" name="TextBox 7">
            <a:extLst>
              <a:ext uri="{FF2B5EF4-FFF2-40B4-BE49-F238E27FC236}">
                <a16:creationId xmlns:a16="http://schemas.microsoft.com/office/drawing/2014/main" id="{639A15CD-C41E-B44E-A2FE-9E36AB5C7B3F}"/>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42743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4DB712ED-FA7B-3041-BFCF-896D2FCC7D3F}"/>
              </a:ext>
            </a:extLst>
          </p:cNvPr>
          <p:cNvSpPr>
            <a:spLocks noGrp="1"/>
          </p:cNvSpPr>
          <p:nvPr>
            <p:ph idx="1"/>
          </p:nvPr>
        </p:nvSpPr>
        <p:spPr>
          <a:xfrm>
            <a:off x="387110" y="1563225"/>
            <a:ext cx="8293904" cy="4351338"/>
          </a:xfrm>
        </p:spPr>
        <p:txBody>
          <a:bodyPr>
            <a:noAutofit/>
          </a:bodyPr>
          <a:lstStyle/>
          <a:p>
            <a:endParaRPr lang="en-US" sz="2800" dirty="0">
              <a:latin typeface="Arial" charset="0"/>
              <a:ea typeface="Arial" charset="0"/>
              <a:cs typeface="Arial" charset="0"/>
            </a:endParaRPr>
          </a:p>
          <a:p>
            <a:r>
              <a:rPr lang="en-US" sz="2800" dirty="0">
                <a:latin typeface="Arial" charset="0"/>
                <a:ea typeface="Arial" charset="0"/>
                <a:cs typeface="Arial" charset="0"/>
              </a:rPr>
              <a:t>Theoretical </a:t>
            </a:r>
            <a:r>
              <a:rPr lang="en-US" sz="2000" dirty="0">
                <a:solidFill>
                  <a:prstClr val="white">
                    <a:lumMod val="50000"/>
                  </a:prstClr>
                </a:solidFill>
                <a:latin typeface="Arial" charset="0"/>
                <a:ea typeface="Arial" charset="0"/>
                <a:cs typeface="Arial" charset="0"/>
              </a:rPr>
              <a:t>(Wagner et al., 2018)</a:t>
            </a:r>
            <a:endParaRPr lang="en-US" sz="2800" dirty="0">
              <a:latin typeface="Arial" charset="0"/>
              <a:ea typeface="Arial" charset="0"/>
              <a:cs typeface="Arial" charset="0"/>
            </a:endParaRPr>
          </a:p>
          <a:p>
            <a:pPr lvl="1"/>
            <a:endParaRPr lang="en-US" sz="2400" dirty="0">
              <a:latin typeface="Arial" charset="0"/>
              <a:ea typeface="Arial" charset="0"/>
              <a:cs typeface="Arial" charset="0"/>
            </a:endParaRPr>
          </a:p>
          <a:p>
            <a:pPr lvl="1"/>
            <a:r>
              <a:rPr lang="en-US" sz="2400" dirty="0">
                <a:latin typeface="Arial" charset="0"/>
                <a:ea typeface="Arial" charset="0"/>
                <a:cs typeface="Arial" charset="0"/>
              </a:rPr>
              <a:t>Can we meaningfully differentiate self-relevance and valence in the brain?</a:t>
            </a:r>
            <a:endParaRPr lang="en-US" sz="2400" dirty="0">
              <a:solidFill>
                <a:schemeClr val="bg1">
                  <a:lumMod val="50000"/>
                </a:schemeClr>
              </a:solidFill>
              <a:latin typeface="Arial" charset="0"/>
              <a:ea typeface="Arial" charset="0"/>
              <a:cs typeface="Arial" charset="0"/>
            </a:endParaRPr>
          </a:p>
          <a:p>
            <a:pPr marL="457200" lvl="1" indent="0">
              <a:buNone/>
            </a:pPr>
            <a:endParaRPr lang="en-US" sz="2400" dirty="0">
              <a:latin typeface="Arial" charset="0"/>
              <a:ea typeface="Arial" charset="0"/>
              <a:cs typeface="Arial" charset="0"/>
            </a:endParaRPr>
          </a:p>
          <a:p>
            <a:r>
              <a:rPr lang="en-US" sz="2800" dirty="0">
                <a:latin typeface="Arial" charset="0"/>
                <a:ea typeface="Arial" charset="0"/>
                <a:cs typeface="Arial" charset="0"/>
              </a:rPr>
              <a:t>Application </a:t>
            </a:r>
            <a:r>
              <a:rPr lang="en-US" sz="2000" dirty="0">
                <a:solidFill>
                  <a:prstClr val="white">
                    <a:lumMod val="50000"/>
                  </a:prstClr>
                </a:solidFill>
                <a:latin typeface="Arial" charset="0"/>
                <a:ea typeface="Arial" charset="0"/>
                <a:cs typeface="Arial" charset="0"/>
              </a:rPr>
              <a:t>(Berkman &amp; Falk, 2013)</a:t>
            </a:r>
            <a:endParaRPr lang="en-US" sz="2800" dirty="0">
              <a:latin typeface="Arial" charset="0"/>
              <a:ea typeface="Arial" charset="0"/>
              <a:cs typeface="Arial" charset="0"/>
            </a:endParaRPr>
          </a:p>
          <a:p>
            <a:endParaRPr lang="en-US" sz="2800" dirty="0">
              <a:latin typeface="Arial" charset="0"/>
              <a:ea typeface="Arial" charset="0"/>
              <a:cs typeface="Arial" charset="0"/>
            </a:endParaRPr>
          </a:p>
          <a:p>
            <a:pPr lvl="1"/>
            <a:r>
              <a:rPr lang="en-US" sz="2400" dirty="0">
                <a:latin typeface="Arial" charset="0"/>
                <a:ea typeface="Arial" charset="0"/>
                <a:cs typeface="Arial" charset="0"/>
              </a:rPr>
              <a:t>Brain as predictor</a:t>
            </a:r>
            <a:endParaRPr lang="en-US" sz="1600" dirty="0">
              <a:solidFill>
                <a:schemeClr val="bg1">
                  <a:lumMod val="50000"/>
                </a:schemeClr>
              </a:solidFill>
              <a:latin typeface="Arial" charset="0"/>
              <a:ea typeface="Arial" charset="0"/>
              <a:cs typeface="Arial" charset="0"/>
            </a:endParaRPr>
          </a:p>
        </p:txBody>
      </p:sp>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nvGrpSpPr>
          <p:cNvPr id="9" name="Group 8">
            <a:extLst>
              <a:ext uri="{FF2B5EF4-FFF2-40B4-BE49-F238E27FC236}">
                <a16:creationId xmlns:a16="http://schemas.microsoft.com/office/drawing/2014/main" id="{FB1DCF60-7823-0B44-9E56-7A9F88B5722F}"/>
              </a:ext>
            </a:extLst>
          </p:cNvPr>
          <p:cNvGrpSpPr/>
          <p:nvPr/>
        </p:nvGrpSpPr>
        <p:grpSpPr>
          <a:xfrm>
            <a:off x="-12218" y="1858009"/>
            <a:ext cx="914400" cy="914400"/>
            <a:chOff x="-70091" y="2367294"/>
            <a:chExt cx="914400" cy="914400"/>
          </a:xfrm>
        </p:grpSpPr>
        <p:sp>
          <p:nvSpPr>
            <p:cNvPr id="8" name="Rectangle 7">
              <a:extLst>
                <a:ext uri="{FF2B5EF4-FFF2-40B4-BE49-F238E27FC236}">
                  <a16:creationId xmlns:a16="http://schemas.microsoft.com/office/drawing/2014/main" id="{64A8B29E-FF34-5542-9F93-B8457AEA7F76}"/>
                </a:ext>
              </a:extLst>
            </p:cNvPr>
            <p:cNvSpPr/>
            <p:nvPr/>
          </p:nvSpPr>
          <p:spPr>
            <a:xfrm>
              <a:off x="138024" y="2527478"/>
              <a:ext cx="611403" cy="5146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Graphic 6" descr="Checkbox Checked with solid fill">
              <a:extLst>
                <a:ext uri="{FF2B5EF4-FFF2-40B4-BE49-F238E27FC236}">
                  <a16:creationId xmlns:a16="http://schemas.microsoft.com/office/drawing/2014/main" id="{BACBA709-48C2-EF45-96A7-6EDD7B95A7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91" y="2367294"/>
              <a:ext cx="914400" cy="914400"/>
            </a:xfrm>
            <a:prstGeom prst="rect">
              <a:avLst/>
            </a:prstGeom>
          </p:spPr>
        </p:pic>
      </p:grpSp>
      <p:grpSp>
        <p:nvGrpSpPr>
          <p:cNvPr id="10" name="Group 9">
            <a:extLst>
              <a:ext uri="{FF2B5EF4-FFF2-40B4-BE49-F238E27FC236}">
                <a16:creationId xmlns:a16="http://schemas.microsoft.com/office/drawing/2014/main" id="{32B8686D-7E4E-A242-BC1F-CD16784CAD57}"/>
              </a:ext>
            </a:extLst>
          </p:cNvPr>
          <p:cNvGrpSpPr/>
          <p:nvPr/>
        </p:nvGrpSpPr>
        <p:grpSpPr>
          <a:xfrm>
            <a:off x="-12218" y="4074822"/>
            <a:ext cx="914400" cy="914400"/>
            <a:chOff x="-70091" y="2367294"/>
            <a:chExt cx="914400" cy="914400"/>
          </a:xfrm>
        </p:grpSpPr>
        <p:sp>
          <p:nvSpPr>
            <p:cNvPr id="11" name="Rectangle 10">
              <a:extLst>
                <a:ext uri="{FF2B5EF4-FFF2-40B4-BE49-F238E27FC236}">
                  <a16:creationId xmlns:a16="http://schemas.microsoft.com/office/drawing/2014/main" id="{0AA8F2D7-5D7C-0644-BF0C-1C24D87695F2}"/>
                </a:ext>
              </a:extLst>
            </p:cNvPr>
            <p:cNvSpPr/>
            <p:nvPr/>
          </p:nvSpPr>
          <p:spPr>
            <a:xfrm>
              <a:off x="138024" y="2527478"/>
              <a:ext cx="611403" cy="5146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Graphic 11" descr="Checkbox Checked with solid fill">
              <a:extLst>
                <a:ext uri="{FF2B5EF4-FFF2-40B4-BE49-F238E27FC236}">
                  <a16:creationId xmlns:a16="http://schemas.microsoft.com/office/drawing/2014/main" id="{9495277D-CC28-F044-9C46-26311C205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91" y="2367294"/>
              <a:ext cx="914400" cy="914400"/>
            </a:xfrm>
            <a:prstGeom prst="rect">
              <a:avLst/>
            </a:prstGeom>
          </p:spPr>
        </p:pic>
      </p:grpSp>
      <p:sp>
        <p:nvSpPr>
          <p:cNvPr id="13" name="TextBox 12">
            <a:extLst>
              <a:ext uri="{FF2B5EF4-FFF2-40B4-BE49-F238E27FC236}">
                <a16:creationId xmlns:a16="http://schemas.microsoft.com/office/drawing/2014/main" id="{3311F60D-346A-CA45-812C-4D6D3E07AA63}"/>
              </a:ext>
            </a:extLst>
          </p:cNvPr>
          <p:cNvSpPr txBox="1"/>
          <p:nvPr/>
        </p:nvSpPr>
        <p:spPr>
          <a:xfrm>
            <a:off x="3600450" y="6492240"/>
            <a:ext cx="55918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Mattan, Cooper, Scholz, Kang, &amp; Falk, in preparation</a:t>
            </a:r>
            <a:endPar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Title 1">
            <a:extLst>
              <a:ext uri="{FF2B5EF4-FFF2-40B4-BE49-F238E27FC236}">
                <a16:creationId xmlns:a16="http://schemas.microsoft.com/office/drawing/2014/main" id="{6552B05E-9045-E749-89DF-D07B2CAF2194}"/>
              </a:ext>
            </a:extLst>
          </p:cNvPr>
          <p:cNvSpPr txBox="1">
            <a:spLocks/>
          </p:cNvSpPr>
          <p:nvPr/>
        </p:nvSpPr>
        <p:spPr>
          <a:xfrm>
            <a:off x="208344" y="237662"/>
            <a:ext cx="8727312"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Aims: Self-relevance and valence</a:t>
            </a:r>
          </a:p>
        </p:txBody>
      </p:sp>
    </p:spTree>
    <p:extLst>
      <p:ext uri="{BB962C8B-B14F-4D97-AF65-F5344CB8AC3E}">
        <p14:creationId xmlns:p14="http://schemas.microsoft.com/office/powerpoint/2010/main" val="18902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Future directions</a:t>
            </a:r>
          </a:p>
        </p:txBody>
      </p:sp>
      <p:pic>
        <p:nvPicPr>
          <p:cNvPr id="9" name="Picture 8">
            <a:extLst>
              <a:ext uri="{FF2B5EF4-FFF2-40B4-BE49-F238E27FC236}">
                <a16:creationId xmlns:a16="http://schemas.microsoft.com/office/drawing/2014/main" id="{5699833F-36F9-C04C-85AF-94F1538F059C}"/>
              </a:ext>
            </a:extLst>
          </p:cNvPr>
          <p:cNvPicPr>
            <a:picLocks noChangeAspect="1"/>
          </p:cNvPicPr>
          <p:nvPr/>
        </p:nvPicPr>
        <p:blipFill>
          <a:blip r:embed="rId3"/>
          <a:stretch>
            <a:fillRect/>
          </a:stretch>
        </p:blipFill>
        <p:spPr>
          <a:xfrm>
            <a:off x="1834985" y="1470626"/>
            <a:ext cx="5474029" cy="3008775"/>
          </a:xfrm>
          <a:prstGeom prst="rect">
            <a:avLst/>
          </a:prstGeom>
        </p:spPr>
      </p:pic>
      <p:pic>
        <p:nvPicPr>
          <p:cNvPr id="20482" name="Picture 2" descr="ActiGraph wGT3X-BT | ActiGraph">
            <a:extLst>
              <a:ext uri="{FF2B5EF4-FFF2-40B4-BE49-F238E27FC236}">
                <a16:creationId xmlns:a16="http://schemas.microsoft.com/office/drawing/2014/main" id="{C98851AA-1E0C-704E-91D1-A9A5121D0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5855"/>
            <a:ext cx="2168769" cy="216876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ow to quit smoking | Habits | ReachOut Australia">
            <a:extLst>
              <a:ext uri="{FF2B5EF4-FFF2-40B4-BE49-F238E27FC236}">
                <a16:creationId xmlns:a16="http://schemas.microsoft.com/office/drawing/2014/main" id="{8789A638-0515-1E4F-919E-CACFD5505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740" y="4741932"/>
            <a:ext cx="2754922" cy="18366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sk Sheree: How to Deal With Racist Co-workers">
            <a:extLst>
              <a:ext uri="{FF2B5EF4-FFF2-40B4-BE49-F238E27FC236}">
                <a16:creationId xmlns:a16="http://schemas.microsoft.com/office/drawing/2014/main" id="{3A799F0E-2BC5-E44F-B82F-D0E9F7659F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000" b="10665"/>
          <a:stretch/>
        </p:blipFill>
        <p:spPr bwMode="auto">
          <a:xfrm>
            <a:off x="6132929" y="4741933"/>
            <a:ext cx="2552113" cy="183661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54431AC-3B0D-5448-BADC-1D32ECD54996}"/>
              </a:ext>
            </a:extLst>
          </p:cNvPr>
          <p:cNvSpPr txBox="1">
            <a:spLocks/>
          </p:cNvSpPr>
          <p:nvPr/>
        </p:nvSpPr>
        <p:spPr>
          <a:xfrm>
            <a:off x="3889430" y="4143767"/>
            <a:ext cx="3760873"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1800" dirty="0">
                <a:latin typeface="Arial" charset="0"/>
                <a:ea typeface="Arial" charset="0"/>
                <a:cs typeface="Arial" charset="0"/>
              </a:rPr>
              <a:t>Berkman &amp; Falk, 2013</a:t>
            </a:r>
            <a:endParaRPr lang="en-US" sz="1800" i="1" dirty="0">
              <a:latin typeface="Arial" charset="0"/>
              <a:ea typeface="Arial" charset="0"/>
              <a:cs typeface="Arial" charset="0"/>
            </a:endParaRPr>
          </a:p>
        </p:txBody>
      </p:sp>
    </p:spTree>
    <p:extLst>
      <p:ext uri="{BB962C8B-B14F-4D97-AF65-F5344CB8AC3E}">
        <p14:creationId xmlns:p14="http://schemas.microsoft.com/office/powerpoint/2010/main" val="42244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Overview</a:t>
            </a:r>
          </a:p>
        </p:txBody>
      </p:sp>
      <p:sp>
        <p:nvSpPr>
          <p:cNvPr id="3" name="Content Placeholder 2"/>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What neural processes support impression formation based on perceived status and race?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we isolate neural signatures of self-relevance and valence to predict health message effectiveness?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Future directions</a:t>
            </a:r>
          </a:p>
          <a:p>
            <a:pPr lvl="1"/>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8AD90A3-516C-F446-9F4B-EF03463A6BE3}"/>
              </a:ext>
            </a:extLst>
          </p:cNvPr>
          <p:cNvSpPr/>
          <p:nvPr/>
        </p:nvSpPr>
        <p:spPr>
          <a:xfrm>
            <a:off x="117231" y="5394959"/>
            <a:ext cx="8569569" cy="640081"/>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C4E221-8740-DB4E-B424-C0C13E113F81}"/>
              </a:ext>
            </a:extLst>
          </p:cNvPr>
          <p:cNvSpPr/>
          <p:nvPr/>
        </p:nvSpPr>
        <p:spPr>
          <a:xfrm>
            <a:off x="287215" y="1647824"/>
            <a:ext cx="8569569" cy="15754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01E347B-3FD0-E44A-9FC5-346305DC8F0D}"/>
              </a:ext>
            </a:extLst>
          </p:cNvPr>
          <p:cNvSpPr/>
          <p:nvPr/>
        </p:nvSpPr>
        <p:spPr>
          <a:xfrm>
            <a:off x="-13010" y="3463771"/>
            <a:ext cx="8569569" cy="15754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60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4F1A87-029B-6C4E-A68A-3A71136CE5F4}"/>
              </a:ext>
            </a:extLst>
          </p:cNvPr>
          <p:cNvPicPr>
            <a:picLocks noChangeAspect="1"/>
          </p:cNvPicPr>
          <p:nvPr/>
        </p:nvPicPr>
        <p:blipFill rotWithShape="1">
          <a:blip r:embed="rId3"/>
          <a:srcRect l="32060"/>
          <a:stretch/>
        </p:blipFill>
        <p:spPr>
          <a:xfrm>
            <a:off x="1881590" y="995362"/>
            <a:ext cx="5366886" cy="5588000"/>
          </a:xfrm>
          <a:prstGeom prst="rect">
            <a:avLst/>
          </a:prstGeom>
        </p:spPr>
      </p:pic>
      <p:sp>
        <p:nvSpPr>
          <p:cNvPr id="7" name="Rectangle 6"/>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184150" y="274638"/>
            <a:ext cx="8763000" cy="1143000"/>
          </a:xfrm>
          <a:prstGeom prst="rect">
            <a:avLst/>
          </a:prstGeom>
        </p:spPr>
        <p:txBody>
          <a:bodyP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900" dirty="0">
                <a:latin typeface="Arial" panose="020B0604020202020204" pitchFamily="34" charset="0"/>
                <a:cs typeface="Arial" panose="020B0604020202020204" pitchFamily="34" charset="0"/>
              </a:rPr>
              <a:t>Status-health gradient </a:t>
            </a:r>
            <a:r>
              <a:rPr lang="en-US" sz="2500" dirty="0">
                <a:solidFill>
                  <a:schemeClr val="bg1">
                    <a:lumMod val="50000"/>
                  </a:schemeClr>
                </a:solidFill>
                <a:latin typeface="Arial" panose="020B0604020202020204" pitchFamily="34" charset="0"/>
                <a:cs typeface="Arial" panose="020B0604020202020204" pitchFamily="34" charset="0"/>
              </a:rPr>
              <a:t>(Adler et al., 1994)</a:t>
            </a:r>
            <a:endParaRPr lang="en-US" sz="3900" dirty="0">
              <a:solidFill>
                <a:schemeClr val="bg1">
                  <a:lumMod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0EF4D10-B48F-6149-A5C3-3FD07C6801FA}"/>
              </a:ext>
            </a:extLst>
          </p:cNvPr>
          <p:cNvSpPr txBox="1"/>
          <p:nvPr/>
        </p:nvSpPr>
        <p:spPr>
          <a:xfrm>
            <a:off x="6164929" y="6488668"/>
            <a:ext cx="332166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Snyder-</a:t>
            </a:r>
            <a:r>
              <a:rPr lang="en-US" dirty="0" err="1">
                <a:latin typeface="Arial" panose="020B0604020202020204" pitchFamily="34" charset="0"/>
                <a:cs typeface="Arial" panose="020B0604020202020204" pitchFamily="34" charset="0"/>
              </a:rPr>
              <a:t>Mackler</a:t>
            </a:r>
            <a:r>
              <a:rPr lang="en-US" dirty="0">
                <a:latin typeface="Arial" panose="020B0604020202020204" pitchFamily="34" charset="0"/>
                <a:cs typeface="Arial" panose="020B0604020202020204" pitchFamily="34" charset="0"/>
              </a:rPr>
              <a:t>, et al., 2020</a:t>
            </a:r>
          </a:p>
        </p:txBody>
      </p:sp>
    </p:spTree>
    <p:extLst>
      <p:ext uri="{BB962C8B-B14F-4D97-AF65-F5344CB8AC3E}">
        <p14:creationId xmlns:p14="http://schemas.microsoft.com/office/powerpoint/2010/main" val="162302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0F13890-B7BA-1049-8C9D-CD87C62EE378}"/>
              </a:ext>
            </a:extLst>
          </p:cNvPr>
          <p:cNvSpPr/>
          <p:nvPr/>
        </p:nvSpPr>
        <p:spPr>
          <a:xfrm>
            <a:off x="3009418" y="2598255"/>
            <a:ext cx="5950432" cy="2332559"/>
          </a:xfrm>
          <a:prstGeom prst="roundRect">
            <a:avLst/>
          </a:prstGeom>
          <a:solidFill>
            <a:schemeClr val="accent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09F711A-4453-E742-BDE4-585125CC8E70}"/>
              </a:ext>
            </a:extLst>
          </p:cNvPr>
          <p:cNvSpPr/>
          <p:nvPr/>
        </p:nvSpPr>
        <p:spPr>
          <a:xfrm>
            <a:off x="184150" y="2598255"/>
            <a:ext cx="5950432" cy="2332559"/>
          </a:xfrm>
          <a:prstGeom prst="roundRect">
            <a:avLst/>
          </a:prstGeom>
          <a:solidFill>
            <a:schemeClr val="accent1">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184150" y="274638"/>
            <a:ext cx="8763000" cy="1143000"/>
          </a:xfrm>
        </p:spPr>
        <p:txBody>
          <a:bodyPr>
            <a:normAutofit/>
          </a:bodyPr>
          <a:lstStyle/>
          <a:p>
            <a:r>
              <a:rPr lang="en-US" dirty="0">
                <a:latin typeface="Arial" panose="020B0604020202020204" pitchFamily="34" charset="0"/>
                <a:cs typeface="Arial" panose="020B0604020202020204" pitchFamily="34" charset="0"/>
              </a:rPr>
              <a:t>Neuroscience of status and health</a:t>
            </a:r>
            <a:endParaRPr lang="en-US" sz="39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F977A1B-3082-7B42-8566-AD492E26AECD}"/>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D38F1D-699C-D041-9883-AEC71FAB06F1}"/>
              </a:ext>
            </a:extLst>
          </p:cNvPr>
          <p:cNvSpPr txBox="1"/>
          <p:nvPr/>
        </p:nvSpPr>
        <p:spPr>
          <a:xfrm>
            <a:off x="195725" y="2615878"/>
            <a:ext cx="2825268" cy="2462213"/>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Social Psychology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Implicit prejudice</a:t>
            </a:r>
          </a:p>
          <a:p>
            <a:pPr marL="171450" lvl="1"/>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solidFill>
                  <a:srgbClr val="0000FF"/>
                </a:solidFill>
                <a:latin typeface="Arial" panose="020B0604020202020204" pitchFamily="34" charset="0"/>
                <a:cs typeface="Arial" panose="020B0604020202020204" pitchFamily="34" charset="0"/>
              </a:rPr>
              <a:t>Impression formation</a:t>
            </a:r>
          </a:p>
          <a:p>
            <a:pPr marL="171450" lvl="1"/>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latin typeface="Arial" panose="020B0604020202020204" pitchFamily="34" charset="0"/>
                <a:cs typeface="Arial" panose="020B0604020202020204" pitchFamily="34" charset="0"/>
              </a:rPr>
              <a:t>Decision making</a:t>
            </a:r>
          </a:p>
          <a:p>
            <a:pPr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23D33CA-F3E7-0E4A-B5F7-65EE3F9133F0}"/>
              </a:ext>
            </a:extLst>
          </p:cNvPr>
          <p:cNvSpPr txBox="1"/>
          <p:nvPr/>
        </p:nvSpPr>
        <p:spPr>
          <a:xfrm>
            <a:off x="6123898" y="2617805"/>
            <a:ext cx="2825268" cy="2185214"/>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Health Psychology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00FF"/>
                </a:solidFill>
                <a:latin typeface="Arial" panose="020B0604020202020204" pitchFamily="34" charset="0"/>
                <a:cs typeface="Arial" panose="020B0604020202020204" pitchFamily="34" charset="0"/>
              </a:rPr>
              <a:t>Physical activity</a:t>
            </a:r>
          </a:p>
          <a:p>
            <a:pPr marL="171450" lvl="1"/>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latin typeface="Arial" panose="020B0604020202020204" pitchFamily="34" charset="0"/>
                <a:cs typeface="Arial" panose="020B0604020202020204" pitchFamily="34" charset="0"/>
              </a:rPr>
              <a:t>Tobacco retailers</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latin typeface="Arial" panose="020B0604020202020204" pitchFamily="34" charset="0"/>
                <a:cs typeface="Arial" panose="020B0604020202020204" pitchFamily="34" charset="0"/>
              </a:rPr>
              <a:t>COVID-19 messaging</a:t>
            </a:r>
          </a:p>
        </p:txBody>
      </p:sp>
      <p:sp>
        <p:nvSpPr>
          <p:cNvPr id="25" name="TextBox 24">
            <a:extLst>
              <a:ext uri="{FF2B5EF4-FFF2-40B4-BE49-F238E27FC236}">
                <a16:creationId xmlns:a16="http://schemas.microsoft.com/office/drawing/2014/main" id="{15E48FD3-0063-8B47-8FD9-CE15945269C5}"/>
              </a:ext>
            </a:extLst>
          </p:cNvPr>
          <p:cNvSpPr txBox="1"/>
          <p:nvPr/>
        </p:nvSpPr>
        <p:spPr>
          <a:xfrm>
            <a:off x="3032568" y="2615877"/>
            <a:ext cx="3080646" cy="249299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Social Determinants </a:t>
            </a:r>
          </a:p>
          <a:p>
            <a:pPr algn="ctr"/>
            <a:r>
              <a:rPr lang="en-US" b="1" dirty="0">
                <a:latin typeface="Arial" panose="020B0604020202020204" pitchFamily="34" charset="0"/>
                <a:cs typeface="Arial" panose="020B0604020202020204" pitchFamily="34" charset="0"/>
              </a:rPr>
              <a:t>of Health Disparities</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Race-related stressors</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latin typeface="Arial" panose="020B0604020202020204" pitchFamily="34" charset="0"/>
                <a:cs typeface="Arial" panose="020B0604020202020204" pitchFamily="34" charset="0"/>
              </a:rPr>
              <a:t>Poverty and smoking</a:t>
            </a:r>
          </a:p>
          <a:p>
            <a:pPr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dirty="0">
                <a:latin typeface="Arial" panose="020B0604020202020204" pitchFamily="34" charset="0"/>
                <a:cs typeface="Arial" panose="020B0604020202020204" pitchFamily="34" charset="0"/>
              </a:rPr>
              <a:t>Status and immunity</a:t>
            </a:r>
            <a:endParaRPr lang="en-US" sz="2000" dirty="0">
              <a:latin typeface="Arial" panose="020B0604020202020204" pitchFamily="34" charset="0"/>
              <a:cs typeface="Arial" panose="020B0604020202020204" pitchFamily="34" charset="0"/>
            </a:endParaRPr>
          </a:p>
          <a:p>
            <a:pPr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45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4" end="4"/>
                                            </p:txEl>
                                          </p:spTgt>
                                        </p:tgtEl>
                                        <p:attrNameLst>
                                          <p:attrName>style.color</p:attrName>
                                        </p:attrNameLst>
                                      </p:cBhvr>
                                      <p:to>
                                        <a:schemeClr val="tx1"/>
                                      </p:to>
                                    </p:animClr>
                                  </p:childTnLst>
                                </p:cTn>
                              </p:par>
                              <p:par>
                                <p:cTn id="7" presetID="3" presetClass="emph" presetSubtype="2" fill="hold" nodeType="withEffect">
                                  <p:stCondLst>
                                    <p:cond delay="0"/>
                                  </p:stCondLst>
                                  <p:childTnLst>
                                    <p:animClr clrSpc="rgb" dir="cw">
                                      <p:cBhvr override="childStyle">
                                        <p:cTn id="8" dur="10" fill="hold"/>
                                        <p:tgtEl>
                                          <p:spTgt spid="24">
                                            <p:txEl>
                                              <p:pRg st="2" end="2"/>
                                            </p:txEl>
                                          </p:spTgt>
                                        </p:tgtEl>
                                        <p:attrNameLst>
                                          <p:attrName>style.color</p:attrName>
                                        </p:attrNameLst>
                                      </p:cBhvr>
                                      <p:to>
                                        <a:schemeClr val="tx1"/>
                                      </p:to>
                                    </p:animClr>
                                  </p:childTnLst>
                                </p:cTn>
                              </p:par>
                              <p:par>
                                <p:cTn id="9" presetID="3" presetClass="emph" presetSubtype="2" fill="hold" nodeType="withEffect">
                                  <p:stCondLst>
                                    <p:cond delay="0"/>
                                  </p:stCondLst>
                                  <p:childTnLst>
                                    <p:animClr clrSpc="rgb" dir="cw">
                                      <p:cBhvr override="childStyle">
                                        <p:cTn id="10" dur="10" fill="hold"/>
                                        <p:tgtEl>
                                          <p:spTgt spid="25">
                                            <p:txEl>
                                              <p:pRg st="0" end="0"/>
                                            </p:txEl>
                                          </p:spTgt>
                                        </p:tgtEl>
                                        <p:attrNameLst>
                                          <p:attrName>style.color</p:attrName>
                                        </p:attrNameLst>
                                      </p:cBhvr>
                                      <p:to>
                                        <a:schemeClr val="hlink"/>
                                      </p:to>
                                    </p:animClr>
                                  </p:childTnLst>
                                </p:cTn>
                              </p:par>
                              <p:par>
                                <p:cTn id="11" presetID="3" presetClass="emph" presetSubtype="2" fill="hold" nodeType="withEffect">
                                  <p:stCondLst>
                                    <p:cond delay="0"/>
                                  </p:stCondLst>
                                  <p:childTnLst>
                                    <p:animClr clrSpc="rgb" dir="cw">
                                      <p:cBhvr override="childStyle">
                                        <p:cTn id="12" dur="10" fill="hold"/>
                                        <p:tgtEl>
                                          <p:spTgt spid="25">
                                            <p:txEl>
                                              <p:pRg st="1" end="1"/>
                                            </p:txEl>
                                          </p:spTgt>
                                        </p:tgtEl>
                                        <p:attrNameLst>
                                          <p:attrName>style.color</p:attrName>
                                        </p:attrNameLst>
                                      </p:cBhvr>
                                      <p:to>
                                        <a:schemeClr val="hlink"/>
                                      </p:to>
                                    </p:animClr>
                                  </p:childTnLst>
                                </p:cTn>
                              </p:par>
                              <p:par>
                                <p:cTn id="13" presetID="3" presetClass="emph" presetSubtype="2" fill="hold" nodeType="withEffect">
                                  <p:stCondLst>
                                    <p:cond delay="0"/>
                                  </p:stCondLst>
                                  <p:childTnLst>
                                    <p:animClr clrSpc="rgb" dir="cw">
                                      <p:cBhvr override="childStyle">
                                        <p:cTn id="14" dur="10" fill="hold"/>
                                        <p:tgtEl>
                                          <p:spTgt spid="25">
                                            <p:txEl>
                                              <p:pRg st="3" end="3"/>
                                            </p:txEl>
                                          </p:spTgt>
                                        </p:tgtEl>
                                        <p:attrNameLst>
                                          <p:attrName>style.color</p:attrName>
                                        </p:attrNameLst>
                                      </p:cBhvr>
                                      <p:to>
                                        <a:schemeClr val="hlink"/>
                                      </p:to>
                                    </p:animClr>
                                  </p:childTnLst>
                                </p:cTn>
                              </p:par>
                              <p:par>
                                <p:cTn id="15" presetID="3" presetClass="emph" presetSubtype="2" fill="hold" nodeType="withEffect">
                                  <p:stCondLst>
                                    <p:cond delay="0"/>
                                  </p:stCondLst>
                                  <p:childTnLst>
                                    <p:animClr clrSpc="rgb" dir="cw">
                                      <p:cBhvr override="childStyle">
                                        <p:cTn id="16" dur="10" fill="hold"/>
                                        <p:tgtEl>
                                          <p:spTgt spid="25">
                                            <p:txEl>
                                              <p:pRg st="5" end="5"/>
                                            </p:txEl>
                                          </p:spTgt>
                                        </p:tgtEl>
                                        <p:attrNameLst>
                                          <p:attrName>style.color</p:attrName>
                                        </p:attrNameLst>
                                      </p:cBhvr>
                                      <p:to>
                                        <a:schemeClr val="hlink"/>
                                      </p:to>
                                    </p:animClr>
                                  </p:childTnLst>
                                </p:cTn>
                              </p:par>
                              <p:par>
                                <p:cTn id="17" presetID="3" presetClass="emph" presetSubtype="2" fill="hold" nodeType="withEffect">
                                  <p:stCondLst>
                                    <p:cond delay="0"/>
                                  </p:stCondLst>
                                  <p:childTnLst>
                                    <p:animClr clrSpc="rgb" dir="cw">
                                      <p:cBhvr override="childStyle">
                                        <p:cTn id="18" dur="10" fill="hold"/>
                                        <p:tgtEl>
                                          <p:spTgt spid="25">
                                            <p:txEl>
                                              <p:pRg st="7" end="7"/>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a:extLst>
              <a:ext uri="{FF2B5EF4-FFF2-40B4-BE49-F238E27FC236}">
                <a16:creationId xmlns:a16="http://schemas.microsoft.com/office/drawing/2014/main" id="{BD0E2FAF-FF9F-1144-9549-2437FF63FEA1}"/>
              </a:ext>
            </a:extLst>
          </p:cNvPr>
          <p:cNvCxnSpPr>
            <a:cxnSpLocks/>
          </p:cNvCxnSpPr>
          <p:nvPr/>
        </p:nvCxnSpPr>
        <p:spPr>
          <a:xfrm>
            <a:off x="2192215" y="3994516"/>
            <a:ext cx="4314093" cy="11422"/>
          </a:xfrm>
          <a:prstGeom prst="straightConnector1">
            <a:avLst/>
          </a:prstGeom>
          <a:ln w="1016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Social determinants of health</a:t>
            </a:r>
          </a:p>
        </p:txBody>
      </p:sp>
      <p:sp>
        <p:nvSpPr>
          <p:cNvPr id="4" name="Rectangle 3"/>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104410E-3F19-D34B-BF9D-450CBC79CA2A}"/>
              </a:ext>
            </a:extLst>
          </p:cNvPr>
          <p:cNvGrpSpPr/>
          <p:nvPr/>
        </p:nvGrpSpPr>
        <p:grpSpPr>
          <a:xfrm>
            <a:off x="594361" y="3191150"/>
            <a:ext cx="1935657" cy="1615005"/>
            <a:chOff x="635818" y="1612995"/>
            <a:chExt cx="1935657" cy="1615005"/>
          </a:xfrm>
        </p:grpSpPr>
        <p:sp>
          <p:nvSpPr>
            <p:cNvPr id="10" name="Rounded Rectangle 9">
              <a:extLst>
                <a:ext uri="{FF2B5EF4-FFF2-40B4-BE49-F238E27FC236}">
                  <a16:creationId xmlns:a16="http://schemas.microsoft.com/office/drawing/2014/main" id="{AF8919C1-E220-5947-ADE5-EAEE4E743D3F}"/>
                </a:ext>
              </a:extLst>
            </p:cNvPr>
            <p:cNvSpPr/>
            <p:nvPr/>
          </p:nvSpPr>
          <p:spPr>
            <a:xfrm>
              <a:off x="635818" y="1612995"/>
              <a:ext cx="1935657" cy="1615005"/>
            </a:xfrm>
            <a:prstGeom prst="roundRect">
              <a:avLst/>
            </a:prstGeom>
            <a:gradFill>
              <a:gsLst>
                <a:gs pos="0">
                  <a:schemeClr val="accent1">
                    <a:lumMod val="60000"/>
                    <a:lumOff val="40000"/>
                  </a:schemeClr>
                </a:gs>
                <a:gs pos="100000">
                  <a:schemeClr val="accent1">
                    <a:lumMod val="20000"/>
                    <a:lumOff val="80000"/>
                  </a:schemeClr>
                </a:gs>
              </a:gsLst>
              <a:lin ang="16200000" scaled="0"/>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0BF73B-933E-A14F-A045-2A790AEEA9CE}"/>
                </a:ext>
              </a:extLst>
            </p:cNvPr>
            <p:cNvSpPr txBox="1"/>
            <p:nvPr/>
          </p:nvSpPr>
          <p:spPr>
            <a:xfrm>
              <a:off x="635819" y="2148263"/>
              <a:ext cx="1935656" cy="510778"/>
            </a:xfrm>
            <a:prstGeom prst="roundRect">
              <a:avLst/>
            </a:prstGeom>
            <a:noFill/>
            <a:ln>
              <a:noFill/>
              <a:round/>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b="1" dirty="0">
                  <a:solidFill>
                    <a:srgbClr val="FF0000"/>
                  </a:solidFill>
                  <a:latin typeface="Arial Narrow" panose="020B0606020202030204" pitchFamily="34" charset="0"/>
                </a:rPr>
                <a:t>Individual</a:t>
              </a:r>
              <a:endParaRPr lang="en-US" sz="1600" dirty="0">
                <a:solidFill>
                  <a:schemeClr val="tx1"/>
                </a:solidFill>
                <a:latin typeface="Arial Narrow" panose="020B0606020202030204" pitchFamily="34" charset="0"/>
              </a:endParaRPr>
            </a:p>
          </p:txBody>
        </p:sp>
      </p:grpSp>
      <p:grpSp>
        <p:nvGrpSpPr>
          <p:cNvPr id="36" name="Group 35">
            <a:extLst>
              <a:ext uri="{FF2B5EF4-FFF2-40B4-BE49-F238E27FC236}">
                <a16:creationId xmlns:a16="http://schemas.microsoft.com/office/drawing/2014/main" id="{00A97E23-A63C-0044-97EB-42539586C0A8}"/>
              </a:ext>
            </a:extLst>
          </p:cNvPr>
          <p:cNvGrpSpPr/>
          <p:nvPr/>
        </p:nvGrpSpPr>
        <p:grpSpPr>
          <a:xfrm>
            <a:off x="2530017" y="1363812"/>
            <a:ext cx="2015231" cy="1647460"/>
            <a:chOff x="5228388" y="1147268"/>
            <a:chExt cx="2015231" cy="1647460"/>
          </a:xfrm>
        </p:grpSpPr>
        <p:sp>
          <p:nvSpPr>
            <p:cNvPr id="37" name="Rounded Rectangle 36">
              <a:extLst>
                <a:ext uri="{FF2B5EF4-FFF2-40B4-BE49-F238E27FC236}">
                  <a16:creationId xmlns:a16="http://schemas.microsoft.com/office/drawing/2014/main" id="{321AB152-CC1D-0249-9B2F-5201130F94EF}"/>
                </a:ext>
              </a:extLst>
            </p:cNvPr>
            <p:cNvSpPr/>
            <p:nvPr/>
          </p:nvSpPr>
          <p:spPr>
            <a:xfrm>
              <a:off x="5228388" y="1147268"/>
              <a:ext cx="2015231" cy="1647460"/>
            </a:xfrm>
            <a:prstGeom prst="roundRect">
              <a:avLst/>
            </a:prstGeom>
            <a:gradFill>
              <a:gsLst>
                <a:gs pos="0">
                  <a:schemeClr val="accent1">
                    <a:lumMod val="60000"/>
                    <a:lumOff val="40000"/>
                  </a:schemeClr>
                </a:gs>
                <a:gs pos="100000">
                  <a:schemeClr val="accent1">
                    <a:lumMod val="20000"/>
                    <a:lumOff val="80000"/>
                  </a:schemeClr>
                </a:gs>
              </a:gsLst>
              <a:lin ang="16200000" scaled="0"/>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333387C-2AE6-834E-8227-47083CC44B09}"/>
                </a:ext>
              </a:extLst>
            </p:cNvPr>
            <p:cNvSpPr txBox="1"/>
            <p:nvPr/>
          </p:nvSpPr>
          <p:spPr>
            <a:xfrm>
              <a:off x="5257147" y="1709959"/>
              <a:ext cx="1986472" cy="461665"/>
            </a:xfrm>
            <a:prstGeom prst="rect">
              <a:avLst/>
            </a:prstGeom>
            <a:noFill/>
            <a:ln>
              <a:noFill/>
            </a:ln>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b="1" dirty="0">
                  <a:solidFill>
                    <a:srgbClr val="FF0000"/>
                  </a:solidFill>
                  <a:latin typeface="Arial Narrow" panose="020B0606020202030204" pitchFamily="34" charset="0"/>
                </a:rPr>
                <a:t>Structural</a:t>
              </a:r>
            </a:p>
          </p:txBody>
        </p:sp>
      </p:grpSp>
      <p:grpSp>
        <p:nvGrpSpPr>
          <p:cNvPr id="39" name="Group 38">
            <a:extLst>
              <a:ext uri="{FF2B5EF4-FFF2-40B4-BE49-F238E27FC236}">
                <a16:creationId xmlns:a16="http://schemas.microsoft.com/office/drawing/2014/main" id="{A22B53DB-572A-FF4F-8A69-B032B0E21776}"/>
              </a:ext>
            </a:extLst>
          </p:cNvPr>
          <p:cNvGrpSpPr/>
          <p:nvPr/>
        </p:nvGrpSpPr>
        <p:grpSpPr>
          <a:xfrm>
            <a:off x="2530018" y="4931627"/>
            <a:ext cx="2015231" cy="1647460"/>
            <a:chOff x="5228388" y="1147268"/>
            <a:chExt cx="2015231" cy="1647460"/>
          </a:xfrm>
        </p:grpSpPr>
        <p:sp>
          <p:nvSpPr>
            <p:cNvPr id="44" name="Rounded Rectangle 43">
              <a:extLst>
                <a:ext uri="{FF2B5EF4-FFF2-40B4-BE49-F238E27FC236}">
                  <a16:creationId xmlns:a16="http://schemas.microsoft.com/office/drawing/2014/main" id="{A3EDCDDA-CD06-1244-ADAE-94C66F0B25D6}"/>
                </a:ext>
              </a:extLst>
            </p:cNvPr>
            <p:cNvSpPr/>
            <p:nvPr/>
          </p:nvSpPr>
          <p:spPr>
            <a:xfrm>
              <a:off x="5228388" y="1147268"/>
              <a:ext cx="2015231" cy="1647460"/>
            </a:xfrm>
            <a:prstGeom prst="roundRect">
              <a:avLst/>
            </a:prstGeom>
            <a:gradFill>
              <a:gsLst>
                <a:gs pos="0">
                  <a:schemeClr val="accent1">
                    <a:lumMod val="60000"/>
                    <a:lumOff val="40000"/>
                  </a:schemeClr>
                </a:gs>
                <a:gs pos="100000">
                  <a:schemeClr val="accent1">
                    <a:lumMod val="20000"/>
                    <a:lumOff val="80000"/>
                  </a:schemeClr>
                </a:gs>
              </a:gsLst>
              <a:lin ang="16200000" scaled="0"/>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3E19AD9-F1FF-8F41-A8FA-35A481C98C68}"/>
                </a:ext>
              </a:extLst>
            </p:cNvPr>
            <p:cNvSpPr txBox="1"/>
            <p:nvPr/>
          </p:nvSpPr>
          <p:spPr>
            <a:xfrm>
              <a:off x="5257147" y="1722659"/>
              <a:ext cx="1986472" cy="461665"/>
            </a:xfrm>
            <a:prstGeom prst="rect">
              <a:avLst/>
            </a:prstGeom>
            <a:noFill/>
            <a:ln>
              <a:noFill/>
            </a:ln>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b="1" dirty="0">
                  <a:solidFill>
                    <a:srgbClr val="FF0000"/>
                  </a:solidFill>
                  <a:latin typeface="Arial Narrow" panose="020B0606020202030204" pitchFamily="34" charset="0"/>
                </a:rPr>
                <a:t>Interpersonal</a:t>
              </a:r>
            </a:p>
          </p:txBody>
        </p:sp>
      </p:grpSp>
      <p:grpSp>
        <p:nvGrpSpPr>
          <p:cNvPr id="56" name="Group 55">
            <a:extLst>
              <a:ext uri="{FF2B5EF4-FFF2-40B4-BE49-F238E27FC236}">
                <a16:creationId xmlns:a16="http://schemas.microsoft.com/office/drawing/2014/main" id="{8E8CBBF9-AF20-3F4C-9F79-AAB1F00C9526}"/>
              </a:ext>
            </a:extLst>
          </p:cNvPr>
          <p:cNvGrpSpPr/>
          <p:nvPr/>
        </p:nvGrpSpPr>
        <p:grpSpPr>
          <a:xfrm>
            <a:off x="6673460" y="3191150"/>
            <a:ext cx="2015231" cy="1647460"/>
            <a:chOff x="5228388" y="1147268"/>
            <a:chExt cx="2015231" cy="1647460"/>
          </a:xfrm>
        </p:grpSpPr>
        <p:sp>
          <p:nvSpPr>
            <p:cNvPr id="57" name="Rounded Rectangle 56">
              <a:extLst>
                <a:ext uri="{FF2B5EF4-FFF2-40B4-BE49-F238E27FC236}">
                  <a16:creationId xmlns:a16="http://schemas.microsoft.com/office/drawing/2014/main" id="{8C77269C-2F39-8043-91D4-83F137183011}"/>
                </a:ext>
              </a:extLst>
            </p:cNvPr>
            <p:cNvSpPr/>
            <p:nvPr/>
          </p:nvSpPr>
          <p:spPr>
            <a:xfrm>
              <a:off x="5228388" y="1147268"/>
              <a:ext cx="2015231" cy="1647460"/>
            </a:xfrm>
            <a:prstGeom prst="roundRect">
              <a:avLst/>
            </a:prstGeom>
            <a:gradFill>
              <a:gsLst>
                <a:gs pos="0">
                  <a:schemeClr val="accent1">
                    <a:lumMod val="60000"/>
                    <a:lumOff val="40000"/>
                  </a:schemeClr>
                </a:gs>
                <a:gs pos="100000">
                  <a:schemeClr val="accent1">
                    <a:lumMod val="20000"/>
                    <a:lumOff val="80000"/>
                  </a:schemeClr>
                </a:gs>
              </a:gsLst>
              <a:lin ang="16200000" scaled="0"/>
            </a:gra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279F96E-C900-9943-8C81-ACEBA0C865B5}"/>
                </a:ext>
              </a:extLst>
            </p:cNvPr>
            <p:cNvSpPr txBox="1"/>
            <p:nvPr/>
          </p:nvSpPr>
          <p:spPr>
            <a:xfrm>
              <a:off x="5257147" y="1227359"/>
              <a:ext cx="1986472" cy="1446550"/>
            </a:xfrm>
            <a:prstGeom prst="rect">
              <a:avLst/>
            </a:prstGeom>
            <a:noFill/>
            <a:ln>
              <a:noFill/>
            </a:ln>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US" sz="2400" b="1" dirty="0">
                  <a:solidFill>
                    <a:srgbClr val="FF0000"/>
                  </a:solidFill>
                  <a:latin typeface="Arial Narrow" panose="020B0606020202030204" pitchFamily="34" charset="0"/>
                </a:rPr>
                <a:t>Disparities</a:t>
              </a:r>
            </a:p>
            <a:p>
              <a:pPr marL="342900" indent="-342900">
                <a:buFont typeface="Arial" panose="020B0604020202020204" pitchFamily="34" charset="0"/>
                <a:buChar char="•"/>
              </a:pPr>
              <a:r>
                <a:rPr lang="en-US" sz="1600" dirty="0">
                  <a:solidFill>
                    <a:schemeClr val="tx1"/>
                  </a:solidFill>
                  <a:latin typeface="Arial Narrow" panose="020B0606020202030204" pitchFamily="34" charset="0"/>
                </a:rPr>
                <a:t>Mental Health</a:t>
              </a:r>
            </a:p>
            <a:p>
              <a:pPr marL="342900" indent="-342900">
                <a:buFont typeface="Arial" panose="020B0604020202020204" pitchFamily="34" charset="0"/>
                <a:buChar char="•"/>
              </a:pPr>
              <a:r>
                <a:rPr lang="en-US" sz="1600" dirty="0">
                  <a:solidFill>
                    <a:schemeClr val="tx1"/>
                  </a:solidFill>
                  <a:latin typeface="Arial Narrow" panose="020B0606020202030204" pitchFamily="34" charset="0"/>
                </a:rPr>
                <a:t>Physical Health</a:t>
              </a:r>
            </a:p>
            <a:p>
              <a:pPr marL="342900" indent="-342900">
                <a:buFont typeface="Arial" panose="020B0604020202020204" pitchFamily="34" charset="0"/>
                <a:buChar char="•"/>
              </a:pPr>
              <a:r>
                <a:rPr lang="en-US" sz="1600" dirty="0">
                  <a:solidFill>
                    <a:schemeClr val="tx1"/>
                  </a:solidFill>
                  <a:latin typeface="Arial Narrow" panose="020B0606020202030204" pitchFamily="34" charset="0"/>
                </a:rPr>
                <a:t>Morbidity/Mortality</a:t>
              </a:r>
            </a:p>
            <a:p>
              <a:pPr marL="342900" indent="-342900">
                <a:buFont typeface="Arial" panose="020B0604020202020204" pitchFamily="34" charset="0"/>
                <a:buChar char="•"/>
              </a:pPr>
              <a:r>
                <a:rPr lang="en-US" sz="1600" dirty="0">
                  <a:solidFill>
                    <a:schemeClr val="tx1"/>
                  </a:solidFill>
                  <a:latin typeface="Arial Narrow" panose="020B0606020202030204" pitchFamily="34" charset="0"/>
                </a:rPr>
                <a:t>etc.</a:t>
              </a:r>
            </a:p>
          </p:txBody>
        </p:sp>
      </p:grpSp>
      <p:cxnSp>
        <p:nvCxnSpPr>
          <p:cNvPr id="16" name="Elbow Connector 15">
            <a:extLst>
              <a:ext uri="{FF2B5EF4-FFF2-40B4-BE49-F238E27FC236}">
                <a16:creationId xmlns:a16="http://schemas.microsoft.com/office/drawing/2014/main" id="{688F6513-004B-6243-96F0-ED35DDE4D70E}"/>
              </a:ext>
            </a:extLst>
          </p:cNvPr>
          <p:cNvCxnSpPr>
            <a:cxnSpLocks/>
            <a:stCxn id="38" idx="3"/>
          </p:cNvCxnSpPr>
          <p:nvPr/>
        </p:nvCxnSpPr>
        <p:spPr>
          <a:xfrm>
            <a:off x="4545248" y="2157336"/>
            <a:ext cx="917709" cy="2560455"/>
          </a:xfrm>
          <a:prstGeom prst="bentConnector2">
            <a:avLst/>
          </a:prstGeom>
          <a:ln w="101600"/>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3F37837E-29CF-DD4A-8731-0E3FC16BF352}"/>
              </a:ext>
            </a:extLst>
          </p:cNvPr>
          <p:cNvCxnSpPr>
            <a:cxnSpLocks/>
            <a:endCxn id="54" idx="3"/>
          </p:cNvCxnSpPr>
          <p:nvPr/>
        </p:nvCxnSpPr>
        <p:spPr>
          <a:xfrm rot="5400000">
            <a:off x="4380086" y="4654980"/>
            <a:ext cx="1248035" cy="917707"/>
          </a:xfrm>
          <a:prstGeom prst="bentConnector2">
            <a:avLst/>
          </a:prstGeom>
          <a:ln w="101600"/>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F861DFA3-A58A-274B-A4F7-8BB5F1EF85C9}"/>
              </a:ext>
            </a:extLst>
          </p:cNvPr>
          <p:cNvSpPr/>
          <p:nvPr/>
        </p:nvSpPr>
        <p:spPr>
          <a:xfrm>
            <a:off x="455309" y="3022892"/>
            <a:ext cx="2103467" cy="19087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3EE44B-55A1-9944-848D-5B8AD34BBF38}"/>
              </a:ext>
            </a:extLst>
          </p:cNvPr>
          <p:cNvSpPr/>
          <p:nvPr/>
        </p:nvSpPr>
        <p:spPr>
          <a:xfrm>
            <a:off x="2468532" y="1323506"/>
            <a:ext cx="2103467" cy="19087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374E19-AFBF-7544-9E03-19714C842AE3}"/>
              </a:ext>
            </a:extLst>
          </p:cNvPr>
          <p:cNvSpPr/>
          <p:nvPr/>
        </p:nvSpPr>
        <p:spPr>
          <a:xfrm>
            <a:off x="2468533" y="4919775"/>
            <a:ext cx="2103467" cy="1908735"/>
          </a:xfrm>
          <a:prstGeom prst="rect">
            <a:avLst/>
          </a:prstGeom>
          <a:solidFill>
            <a:schemeClr val="bg1">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42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2"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2" grpId="0" animBg="1"/>
      <p:bldP spid="22" grpId="1" animBg="1"/>
      <p:bldP spid="22" grpId="2" animBg="1"/>
      <p:bldP spid="21" grpId="0" animBg="1"/>
      <p:bldP spid="2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227" y="60535"/>
            <a:ext cx="8229600" cy="1143000"/>
          </a:xfrm>
        </p:spPr>
        <p:txBody>
          <a:bodyPr/>
          <a:lstStyle/>
          <a:p>
            <a:pPr algn="l"/>
            <a:r>
              <a:rPr lang="en-US" dirty="0">
                <a:latin typeface="Arial" panose="020B0604020202020204" pitchFamily="34" charset="0"/>
                <a:cs typeface="Arial" panose="020B0604020202020204" pitchFamily="34" charset="0"/>
              </a:rPr>
              <a:t>Acknowledgements</a:t>
            </a:r>
          </a:p>
        </p:txBody>
      </p:sp>
      <p:pic>
        <p:nvPicPr>
          <p:cNvPr id="3" name="Picture 2"/>
          <p:cNvPicPr>
            <a:picLocks noChangeAspect="1"/>
          </p:cNvPicPr>
          <p:nvPr/>
        </p:nvPicPr>
        <p:blipFill>
          <a:blip r:embed="rId3"/>
          <a:stretch>
            <a:fillRect/>
          </a:stretch>
        </p:blipFill>
        <p:spPr>
          <a:xfrm>
            <a:off x="3776241" y="1163379"/>
            <a:ext cx="1905000" cy="1905000"/>
          </a:xfrm>
          <a:prstGeom prst="rect">
            <a:avLst/>
          </a:prstGeom>
        </p:spPr>
      </p:pic>
      <p:pic>
        <p:nvPicPr>
          <p:cNvPr id="5" name="Picture 4"/>
          <p:cNvPicPr>
            <a:picLocks noChangeAspect="1"/>
          </p:cNvPicPr>
          <p:nvPr/>
        </p:nvPicPr>
        <p:blipFill>
          <a:blip r:embed="rId4"/>
          <a:stretch>
            <a:fillRect/>
          </a:stretch>
        </p:blipFill>
        <p:spPr>
          <a:xfrm>
            <a:off x="1871241" y="1164652"/>
            <a:ext cx="1905000" cy="1905000"/>
          </a:xfrm>
          <a:prstGeom prst="rect">
            <a:avLst/>
          </a:prstGeom>
        </p:spPr>
      </p:pic>
      <p:sp>
        <p:nvSpPr>
          <p:cNvPr id="9" name="TextBox 8"/>
          <p:cNvSpPr txBox="1"/>
          <p:nvPr/>
        </p:nvSpPr>
        <p:spPr>
          <a:xfrm>
            <a:off x="1923799" y="3095293"/>
            <a:ext cx="1800493"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Jennifer Kubota</a:t>
            </a:r>
          </a:p>
        </p:txBody>
      </p:sp>
      <p:sp>
        <p:nvSpPr>
          <p:cNvPr id="10" name="TextBox 9"/>
          <p:cNvSpPr txBox="1"/>
          <p:nvPr/>
        </p:nvSpPr>
        <p:spPr>
          <a:xfrm>
            <a:off x="3810818" y="3095293"/>
            <a:ext cx="1774845"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Jasmin </a:t>
            </a:r>
            <a:r>
              <a:rPr lang="en-US" dirty="0" err="1">
                <a:latin typeface="Arial" panose="020B0604020202020204" pitchFamily="34" charset="0"/>
                <a:cs typeface="Arial" panose="020B0604020202020204" pitchFamily="34" charset="0"/>
              </a:rPr>
              <a:t>Cloutier</a:t>
            </a:r>
            <a:endParaRPr lang="en-US" dirty="0">
              <a:latin typeface="Arial" panose="020B0604020202020204" pitchFamily="34" charset="0"/>
              <a:cs typeface="Arial" panose="020B0604020202020204" pitchFamily="34" charset="0"/>
            </a:endParaRPr>
          </a:p>
        </p:txBody>
      </p:sp>
      <p:sp>
        <p:nvSpPr>
          <p:cNvPr id="11" name="Rectangle 10"/>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621389" y="3090841"/>
            <a:ext cx="1762021"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Kimberly Quinn</a:t>
            </a:r>
          </a:p>
        </p:txBody>
      </p:sp>
      <p:sp>
        <p:nvSpPr>
          <p:cNvPr id="16" name="TextBox 15"/>
          <p:cNvSpPr txBox="1"/>
          <p:nvPr/>
        </p:nvSpPr>
        <p:spPr>
          <a:xfrm>
            <a:off x="7400891" y="3090841"/>
            <a:ext cx="180049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Pia </a:t>
            </a:r>
            <a:r>
              <a:rPr lang="en-US" dirty="0" err="1">
                <a:latin typeface="Arial" panose="020B0604020202020204" pitchFamily="34" charset="0"/>
                <a:cs typeface="Arial" panose="020B0604020202020204" pitchFamily="34" charset="0"/>
              </a:rPr>
              <a:t>Rotshtein</a:t>
            </a:r>
            <a:endParaRPr lang="en-US" dirty="0">
              <a:latin typeface="Arial" panose="020B0604020202020204" pitchFamily="34" charset="0"/>
              <a:cs typeface="Arial" panose="020B0604020202020204" pitchFamily="34" charset="0"/>
            </a:endParaRPr>
          </a:p>
        </p:txBody>
      </p:sp>
      <p:pic>
        <p:nvPicPr>
          <p:cNvPr id="1028"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309" y="1170859"/>
            <a:ext cx="1904999" cy="190499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322373" y="4829478"/>
            <a:ext cx="3338540" cy="163121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Collaborators</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CN Lab (U Penn)</a:t>
            </a:r>
          </a:p>
          <a:p>
            <a:r>
              <a:rPr lang="en-US" sz="1600" dirty="0">
                <a:latin typeface="Arial" panose="020B0604020202020204" pitchFamily="34" charset="0"/>
                <a:cs typeface="Arial" panose="020B0604020202020204" pitchFamily="34" charset="0"/>
              </a:rPr>
              <a:t>DDS Group (U Penn)</a:t>
            </a:r>
          </a:p>
          <a:p>
            <a:r>
              <a:rPr lang="en-US" sz="1600" dirty="0">
                <a:latin typeface="Arial" panose="020B0604020202020204" pitchFamily="34" charset="0"/>
                <a:cs typeface="Arial" panose="020B0604020202020204" pitchFamily="34" charset="0"/>
              </a:rPr>
              <a:t>IFSN Lab (U Delaware)</a:t>
            </a:r>
          </a:p>
          <a:p>
            <a:r>
              <a:rPr lang="en-US" sz="1600" dirty="0">
                <a:latin typeface="Arial" panose="020B0604020202020204" pitchFamily="34" charset="0"/>
                <a:cs typeface="Arial" panose="020B0604020202020204" pitchFamily="34" charset="0"/>
              </a:rPr>
              <a:t>mHealth Lab (NYU)</a:t>
            </a:r>
          </a:p>
          <a:p>
            <a:r>
              <a:rPr lang="en-US" sz="1600" dirty="0">
                <a:latin typeface="Arial" panose="020B0604020202020204" pitchFamily="34" charset="0"/>
                <a:cs typeface="Arial" panose="020B0604020202020204" pitchFamily="34" charset="0"/>
              </a:rPr>
              <a:t>Michael Fichman (U Penn)</a:t>
            </a:r>
          </a:p>
        </p:txBody>
      </p:sp>
      <p:pic>
        <p:nvPicPr>
          <p:cNvPr id="4" name="Picture 2" descr="Emily Falk, Ph.D. | Annenberg School for Communication">
            <a:extLst>
              <a:ext uri="{FF2B5EF4-FFF2-40B4-BE49-F238E27FC236}">
                <a16:creationId xmlns:a16="http://schemas.microsoft.com/office/drawing/2014/main" id="{D98D62A7-F865-DC48-AA65-D36CDBDD7A8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759" r="21518" b="11664"/>
          <a:stretch/>
        </p:blipFill>
        <p:spPr bwMode="auto">
          <a:xfrm>
            <a:off x="-21772" y="1163378"/>
            <a:ext cx="1888466" cy="19049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16D7F36-8E2E-BA4E-B042-9FEC88C5A58F}"/>
              </a:ext>
            </a:extLst>
          </p:cNvPr>
          <p:cNvSpPr txBox="1"/>
          <p:nvPr/>
        </p:nvSpPr>
        <p:spPr>
          <a:xfrm>
            <a:off x="297931" y="3101671"/>
            <a:ext cx="1249060" cy="369332"/>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Emily Falk</a:t>
            </a:r>
          </a:p>
        </p:txBody>
      </p:sp>
      <p:pic>
        <p:nvPicPr>
          <p:cNvPr id="8" name="Picture 7" descr="A close up of a sign&#10;&#10;Description automatically generated">
            <a:extLst>
              <a:ext uri="{FF2B5EF4-FFF2-40B4-BE49-F238E27FC236}">
                <a16:creationId xmlns:a16="http://schemas.microsoft.com/office/drawing/2014/main" id="{8930C262-A9A2-6849-93D4-827C5B2CFFA5}"/>
              </a:ext>
            </a:extLst>
          </p:cNvPr>
          <p:cNvPicPr>
            <a:picLocks noChangeAspect="1"/>
          </p:cNvPicPr>
          <p:nvPr/>
        </p:nvPicPr>
        <p:blipFill>
          <a:blip r:embed="rId7"/>
          <a:stretch>
            <a:fillRect/>
          </a:stretch>
        </p:blipFill>
        <p:spPr>
          <a:xfrm>
            <a:off x="6354455" y="3828888"/>
            <a:ext cx="2349152" cy="837377"/>
          </a:xfrm>
          <a:prstGeom prst="rect">
            <a:avLst/>
          </a:prstGeom>
        </p:spPr>
      </p:pic>
      <p:sp>
        <p:nvSpPr>
          <p:cNvPr id="12" name="TextBox 11">
            <a:extLst>
              <a:ext uri="{FF2B5EF4-FFF2-40B4-BE49-F238E27FC236}">
                <a16:creationId xmlns:a16="http://schemas.microsoft.com/office/drawing/2014/main" id="{55B61753-4D5F-A040-9ABD-D2AABB14CDB9}"/>
              </a:ext>
            </a:extLst>
          </p:cNvPr>
          <p:cNvSpPr txBox="1"/>
          <p:nvPr/>
        </p:nvSpPr>
        <p:spPr>
          <a:xfrm>
            <a:off x="5681241" y="342751"/>
            <a:ext cx="338306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Email: </a:t>
            </a:r>
            <a:r>
              <a:rPr lang="en-US" dirty="0" err="1">
                <a:latin typeface="Arial" panose="020B0604020202020204" pitchFamily="34" charset="0"/>
                <a:cs typeface="Arial" panose="020B0604020202020204" pitchFamily="34" charset="0"/>
                <a:hlinkClick r:id="rId8"/>
              </a:rPr>
              <a:t>brad.mattan@gmail.com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Twitter: @</a:t>
            </a:r>
            <a:r>
              <a:rPr lang="en-US" dirty="0" err="1">
                <a:latin typeface="Arial" panose="020B0604020202020204" pitchFamily="34" charset="0"/>
                <a:cs typeface="Arial" panose="020B0604020202020204" pitchFamily="34" charset="0"/>
              </a:rPr>
              <a:t>BradleyMattan</a:t>
            </a:r>
            <a:endParaRPr lang="en-US" dirty="0">
              <a:latin typeface="Arial" panose="020B0604020202020204" pitchFamily="34" charset="0"/>
              <a:cs typeface="Arial" panose="020B0604020202020204" pitchFamily="34" charset="0"/>
            </a:endParaRPr>
          </a:p>
        </p:txBody>
      </p:sp>
      <p:pic>
        <p:nvPicPr>
          <p:cNvPr id="1026" name="Picture 2" descr="https://csh.depaul.edu/faculty-staff/faculty-a-z/PublishingImages/psychology/Kim_Quin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241" y="1163380"/>
            <a:ext cx="1613870" cy="1904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3EEC20A-376C-4C40-B65D-DED2C5E6F961}"/>
              </a:ext>
            </a:extLst>
          </p:cNvPr>
          <p:cNvPicPr>
            <a:picLocks noChangeAspect="1"/>
          </p:cNvPicPr>
          <p:nvPr/>
        </p:nvPicPr>
        <p:blipFill>
          <a:blip r:embed="rId10"/>
          <a:stretch>
            <a:fillRect/>
          </a:stretch>
        </p:blipFill>
        <p:spPr>
          <a:xfrm>
            <a:off x="0" y="3812368"/>
            <a:ext cx="6013689" cy="2714512"/>
          </a:xfrm>
          <a:prstGeom prst="rect">
            <a:avLst/>
          </a:prstGeom>
        </p:spPr>
      </p:pic>
    </p:spTree>
    <p:extLst>
      <p:ext uri="{BB962C8B-B14F-4D97-AF65-F5344CB8AC3E}">
        <p14:creationId xmlns:p14="http://schemas.microsoft.com/office/powerpoint/2010/main" val="2023230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0F13890-B7BA-1049-8C9D-CD87C62EE378}"/>
              </a:ext>
            </a:extLst>
          </p:cNvPr>
          <p:cNvSpPr/>
          <p:nvPr/>
        </p:nvSpPr>
        <p:spPr>
          <a:xfrm>
            <a:off x="3009418" y="1417638"/>
            <a:ext cx="5950432" cy="5075759"/>
          </a:xfrm>
          <a:prstGeom prst="roundRect">
            <a:avLst/>
          </a:prstGeom>
          <a:solidFill>
            <a:schemeClr val="accent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09F711A-4453-E742-BDE4-585125CC8E70}"/>
              </a:ext>
            </a:extLst>
          </p:cNvPr>
          <p:cNvSpPr/>
          <p:nvPr/>
        </p:nvSpPr>
        <p:spPr>
          <a:xfrm>
            <a:off x="184150" y="1417638"/>
            <a:ext cx="5950432" cy="5075759"/>
          </a:xfrm>
          <a:prstGeom prst="roundRect">
            <a:avLst/>
          </a:prstGeom>
          <a:solidFill>
            <a:schemeClr val="accent1">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184150" y="274638"/>
            <a:ext cx="8763000" cy="1143000"/>
          </a:xfrm>
        </p:spPr>
        <p:txBody>
          <a:bodyPr>
            <a:normAutofit/>
          </a:bodyPr>
          <a:lstStyle/>
          <a:p>
            <a:r>
              <a:rPr lang="en-US" dirty="0">
                <a:latin typeface="Arial" panose="020B0604020202020204" pitchFamily="34" charset="0"/>
                <a:cs typeface="Arial" panose="020B0604020202020204" pitchFamily="34" charset="0"/>
              </a:rPr>
              <a:t>Neuroscience of status and health</a:t>
            </a:r>
            <a:endParaRPr lang="en-US" sz="39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F977A1B-3082-7B42-8566-AD492E26AECD}"/>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D38F1D-699C-D041-9883-AEC71FAB06F1}"/>
              </a:ext>
            </a:extLst>
          </p:cNvPr>
          <p:cNvSpPr txBox="1"/>
          <p:nvPr/>
        </p:nvSpPr>
        <p:spPr>
          <a:xfrm>
            <a:off x="195725" y="1435261"/>
            <a:ext cx="2825268" cy="544764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Social Psychology</a:t>
            </a:r>
          </a:p>
          <a:p>
            <a:pPr algn="ctr"/>
            <a:r>
              <a:rPr lang="en-US" b="1" dirty="0">
                <a:latin typeface="Arial" panose="020B0604020202020204" pitchFamily="34" charset="0"/>
                <a:cs typeface="Arial" panose="020B0604020202020204" pitchFamily="34" charset="0"/>
              </a:rPr>
              <a:t>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Implicit prejudice</a:t>
            </a:r>
          </a:p>
          <a:p>
            <a:pPr marL="742950"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2019</a:t>
            </a: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&amp; Cloutier, 2020</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Barth et al., in prep.</a:t>
            </a:r>
          </a:p>
          <a:p>
            <a:pPr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Impression formation</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2018a</a:t>
            </a: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2018b</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Dang, </a:t>
            </a: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2019</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Barth, </a:t>
            </a: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2020</a:t>
            </a:r>
          </a:p>
          <a:p>
            <a:pPr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Decision making</a:t>
            </a:r>
          </a:p>
          <a:p>
            <a:pPr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2020</a:t>
            </a: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23D33CA-F3E7-0E4A-B5F7-65EE3F9133F0}"/>
              </a:ext>
            </a:extLst>
          </p:cNvPr>
          <p:cNvSpPr txBox="1"/>
          <p:nvPr/>
        </p:nvSpPr>
        <p:spPr>
          <a:xfrm>
            <a:off x="6123898" y="1437188"/>
            <a:ext cx="2825268" cy="424731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Health Psychology</a:t>
            </a:r>
          </a:p>
          <a:p>
            <a:r>
              <a:rPr lang="en-US" b="1" dirty="0">
                <a:latin typeface="Arial" panose="020B0604020202020204" pitchFamily="34" charset="0"/>
                <a:cs typeface="Arial" panose="020B0604020202020204" pitchFamily="34" charset="0"/>
              </a:rPr>
              <a:t>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Physical activity</a:t>
            </a:r>
          </a:p>
          <a:p>
            <a:pPr lvl="1"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Tobacco retailers</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ongoing</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Andrews et al., in prep.</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COVID-19 messaging</a:t>
            </a:r>
          </a:p>
          <a:p>
            <a:pPr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Andrews et al., in prep.</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Pei et al., under review</a:t>
            </a:r>
          </a:p>
        </p:txBody>
      </p:sp>
      <p:sp>
        <p:nvSpPr>
          <p:cNvPr id="25" name="TextBox 24">
            <a:extLst>
              <a:ext uri="{FF2B5EF4-FFF2-40B4-BE49-F238E27FC236}">
                <a16:creationId xmlns:a16="http://schemas.microsoft.com/office/drawing/2014/main" id="{15E48FD3-0063-8B47-8FD9-CE15945269C5}"/>
              </a:ext>
            </a:extLst>
          </p:cNvPr>
          <p:cNvSpPr txBox="1"/>
          <p:nvPr/>
        </p:nvSpPr>
        <p:spPr>
          <a:xfrm>
            <a:off x="3032568" y="1435260"/>
            <a:ext cx="3080646" cy="335476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Social Determinants </a:t>
            </a:r>
          </a:p>
          <a:p>
            <a:pPr algn="ctr"/>
            <a:r>
              <a:rPr lang="en-US" b="1" dirty="0">
                <a:latin typeface="Arial" panose="020B0604020202020204" pitchFamily="34" charset="0"/>
                <a:cs typeface="Arial" panose="020B0604020202020204" pitchFamily="34" charset="0"/>
              </a:rPr>
              <a:t>of Health Disparities</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Race-related stressors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Johnson et al., under review</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Poverty and smoking</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Status and immunity</a:t>
            </a:r>
            <a:endParaRPr lang="en-US" sz="2000" b="1" dirty="0">
              <a:latin typeface="Arial" panose="020B0604020202020204" pitchFamily="34" charset="0"/>
              <a:cs typeface="Arial" panose="020B0604020202020204" pitchFamily="34" charset="0"/>
            </a:endParaRPr>
          </a:p>
          <a:p>
            <a:pPr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D86E07D-4148-0A47-84AF-E67E2BBDA41A}"/>
              </a:ext>
            </a:extLst>
          </p:cNvPr>
          <p:cNvSpPr txBox="1"/>
          <p:nvPr/>
        </p:nvSpPr>
        <p:spPr>
          <a:xfrm>
            <a:off x="-13010" y="6549716"/>
            <a:ext cx="177644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 Shared first author</a:t>
            </a:r>
          </a:p>
        </p:txBody>
      </p:sp>
    </p:spTree>
    <p:extLst>
      <p:ext uri="{BB962C8B-B14F-4D97-AF65-F5344CB8AC3E}">
        <p14:creationId xmlns:p14="http://schemas.microsoft.com/office/powerpoint/2010/main" val="9284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xEl>
                                              <p:pRg st="7" end="7"/>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
                                            <p:txEl>
                                              <p:pRg st="14" end="14"/>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xEl>
                                              <p:pRg st="15" end="15"/>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5">
                                            <p:txEl>
                                              <p:pRg st="3" end="3"/>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5">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70F13890-B7BA-1049-8C9D-CD87C62EE378}"/>
              </a:ext>
            </a:extLst>
          </p:cNvPr>
          <p:cNvSpPr/>
          <p:nvPr/>
        </p:nvSpPr>
        <p:spPr>
          <a:xfrm>
            <a:off x="3009418" y="1417638"/>
            <a:ext cx="5950432" cy="5075759"/>
          </a:xfrm>
          <a:prstGeom prst="roundRect">
            <a:avLst/>
          </a:prstGeom>
          <a:solidFill>
            <a:schemeClr val="accent2">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09F711A-4453-E742-BDE4-585125CC8E70}"/>
              </a:ext>
            </a:extLst>
          </p:cNvPr>
          <p:cNvSpPr/>
          <p:nvPr/>
        </p:nvSpPr>
        <p:spPr>
          <a:xfrm>
            <a:off x="184150" y="1417638"/>
            <a:ext cx="5950432" cy="5075759"/>
          </a:xfrm>
          <a:prstGeom prst="roundRect">
            <a:avLst/>
          </a:prstGeom>
          <a:solidFill>
            <a:schemeClr val="accent1">
              <a:lumMod val="40000"/>
              <a:lumOff val="6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184150" y="274638"/>
            <a:ext cx="8763000" cy="1143000"/>
          </a:xfrm>
        </p:spPr>
        <p:txBody>
          <a:bodyPr>
            <a:normAutofit/>
          </a:bodyPr>
          <a:lstStyle/>
          <a:p>
            <a:r>
              <a:rPr lang="en-US" dirty="0">
                <a:latin typeface="Arial" panose="020B0604020202020204" pitchFamily="34" charset="0"/>
                <a:cs typeface="Arial" panose="020B0604020202020204" pitchFamily="34" charset="0"/>
              </a:rPr>
              <a:t>Neuroscience of status and health</a:t>
            </a:r>
            <a:endParaRPr lang="en-US" sz="39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4F977A1B-3082-7B42-8566-AD492E26AECD}"/>
              </a:ext>
            </a:extLst>
          </p:cNvPr>
          <p:cNvSpPr/>
          <p:nvPr/>
        </p:nvSpPr>
        <p:spPr>
          <a:xfrm>
            <a:off x="-13010" y="85121"/>
            <a:ext cx="9601200" cy="76200"/>
          </a:xfrm>
          <a:prstGeom prst="rect">
            <a:avLst/>
          </a:prstGeom>
          <a:solidFill>
            <a:srgbClr val="842A2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D38F1D-699C-D041-9883-AEC71FAB06F1}"/>
              </a:ext>
            </a:extLst>
          </p:cNvPr>
          <p:cNvSpPr txBox="1"/>
          <p:nvPr/>
        </p:nvSpPr>
        <p:spPr>
          <a:xfrm>
            <a:off x="195725" y="1435261"/>
            <a:ext cx="2825268" cy="544764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Social Psychology</a:t>
            </a:r>
          </a:p>
          <a:p>
            <a:pPr algn="ctr"/>
            <a:r>
              <a:rPr lang="en-US" b="1" dirty="0">
                <a:latin typeface="Arial" panose="020B0604020202020204" pitchFamily="34" charset="0"/>
                <a:cs typeface="Arial" panose="020B0604020202020204" pitchFamily="34" charset="0"/>
              </a:rPr>
              <a:t>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Implicit prejudice</a:t>
            </a:r>
          </a:p>
          <a:p>
            <a:pPr marL="742950"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2019</a:t>
            </a: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&amp; Cloutier, 2020</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Barth et al., in prep.</a:t>
            </a:r>
          </a:p>
          <a:p>
            <a:pPr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solidFill>
                  <a:srgbClr val="0000FF"/>
                </a:solidFill>
                <a:latin typeface="Arial" panose="020B0604020202020204" pitchFamily="34" charset="0"/>
                <a:cs typeface="Arial" panose="020B0604020202020204" pitchFamily="34" charset="0"/>
              </a:rPr>
              <a:t>Impression formation</a:t>
            </a:r>
          </a:p>
          <a:p>
            <a:pPr lvl="1" indent="-285750">
              <a:buFont typeface="Arial" panose="020B0604020202020204" pitchFamily="34" charset="0"/>
              <a:buChar char="•"/>
            </a:pPr>
            <a:endParaRPr lang="en-US" sz="1400" dirty="0">
              <a:solidFill>
                <a:srgbClr val="0000FF"/>
              </a:solidFill>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solidFill>
                  <a:srgbClr val="0000FF"/>
                </a:solidFill>
                <a:latin typeface="Arial" panose="020B0604020202020204" pitchFamily="34" charset="0"/>
                <a:cs typeface="Arial" panose="020B0604020202020204" pitchFamily="34" charset="0"/>
              </a:rPr>
              <a:t>Mattan</a:t>
            </a:r>
            <a:r>
              <a:rPr lang="en-US" sz="1400" dirty="0">
                <a:solidFill>
                  <a:srgbClr val="0000FF"/>
                </a:solidFill>
                <a:latin typeface="Arial" panose="020B0604020202020204" pitchFamily="34" charset="0"/>
                <a:cs typeface="Arial" panose="020B0604020202020204" pitchFamily="34" charset="0"/>
              </a:rPr>
              <a:t> et al., 2018a</a:t>
            </a:r>
          </a:p>
          <a:p>
            <a:pPr lvl="1" indent="-285750">
              <a:buFont typeface="Arial" panose="020B0604020202020204" pitchFamily="34" charset="0"/>
              <a:buChar char="•"/>
            </a:pPr>
            <a:r>
              <a:rPr lang="en-US" sz="1400" dirty="0" err="1">
                <a:solidFill>
                  <a:srgbClr val="0000FF"/>
                </a:solidFill>
                <a:latin typeface="Arial" panose="020B0604020202020204" pitchFamily="34" charset="0"/>
                <a:cs typeface="Arial" panose="020B0604020202020204" pitchFamily="34" charset="0"/>
              </a:rPr>
              <a:t>Mattan</a:t>
            </a:r>
            <a:r>
              <a:rPr lang="en-US" sz="1400" dirty="0">
                <a:solidFill>
                  <a:srgbClr val="0000FF"/>
                </a:solidFill>
                <a:latin typeface="Arial" panose="020B0604020202020204" pitchFamily="34" charset="0"/>
                <a:cs typeface="Arial" panose="020B0604020202020204" pitchFamily="34" charset="0"/>
              </a:rPr>
              <a:t> et al., 2018b</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Dang, </a:t>
            </a: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2019</a:t>
            </a:r>
          </a:p>
          <a:p>
            <a:pPr lvl="1" indent="-285750">
              <a:buFont typeface="Arial" panose="020B0604020202020204" pitchFamily="34" charset="0"/>
              <a:buChar char="•"/>
            </a:pPr>
            <a:r>
              <a:rPr lang="en-US" sz="1400" dirty="0">
                <a:solidFill>
                  <a:srgbClr val="0000FF"/>
                </a:solidFill>
                <a:latin typeface="Arial" panose="020B0604020202020204" pitchFamily="34" charset="0"/>
                <a:cs typeface="Arial" panose="020B0604020202020204" pitchFamily="34" charset="0"/>
              </a:rPr>
              <a:t>Barth, </a:t>
            </a:r>
            <a:r>
              <a:rPr lang="en-US" sz="1400" dirty="0" err="1">
                <a:solidFill>
                  <a:srgbClr val="0000FF"/>
                </a:solidFill>
                <a:latin typeface="Arial" panose="020B0604020202020204" pitchFamily="34" charset="0"/>
                <a:cs typeface="Arial" panose="020B0604020202020204" pitchFamily="34" charset="0"/>
              </a:rPr>
              <a:t>Mattan</a:t>
            </a:r>
            <a:r>
              <a:rPr lang="en-US" sz="1400" dirty="0">
                <a:solidFill>
                  <a:srgbClr val="0000FF"/>
                </a:solidFill>
                <a:latin typeface="Arial" panose="020B0604020202020204" pitchFamily="34" charset="0"/>
                <a:cs typeface="Arial" panose="020B0604020202020204" pitchFamily="34" charset="0"/>
              </a:rPr>
              <a:t>*, et al., 2020</a:t>
            </a:r>
          </a:p>
          <a:p>
            <a:pPr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Decision making</a:t>
            </a:r>
          </a:p>
          <a:p>
            <a:pPr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2020</a:t>
            </a: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23D33CA-F3E7-0E4A-B5F7-65EE3F9133F0}"/>
              </a:ext>
            </a:extLst>
          </p:cNvPr>
          <p:cNvSpPr txBox="1"/>
          <p:nvPr/>
        </p:nvSpPr>
        <p:spPr>
          <a:xfrm>
            <a:off x="6123898" y="1437188"/>
            <a:ext cx="2825268" cy="424731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Health Psychology</a:t>
            </a:r>
          </a:p>
          <a:p>
            <a:r>
              <a:rPr lang="en-US" b="1" dirty="0">
                <a:latin typeface="Arial" panose="020B0604020202020204" pitchFamily="34" charset="0"/>
                <a:cs typeface="Arial" panose="020B0604020202020204" pitchFamily="34" charset="0"/>
              </a:rPr>
              <a:t>  &amp; Neuroscience</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Physical activity</a:t>
            </a:r>
          </a:p>
          <a:p>
            <a:pPr lvl="1"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Tobacco retailers</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ongoing</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Andrews et al., in prep.</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COVID-19 messaging</a:t>
            </a:r>
          </a:p>
          <a:p>
            <a:pPr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Andrews et al., in prep.</a:t>
            </a: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Pei et al., under review</a:t>
            </a:r>
          </a:p>
        </p:txBody>
      </p:sp>
      <p:sp>
        <p:nvSpPr>
          <p:cNvPr id="25" name="TextBox 24">
            <a:extLst>
              <a:ext uri="{FF2B5EF4-FFF2-40B4-BE49-F238E27FC236}">
                <a16:creationId xmlns:a16="http://schemas.microsoft.com/office/drawing/2014/main" id="{15E48FD3-0063-8B47-8FD9-CE15945269C5}"/>
              </a:ext>
            </a:extLst>
          </p:cNvPr>
          <p:cNvSpPr txBox="1"/>
          <p:nvPr/>
        </p:nvSpPr>
        <p:spPr>
          <a:xfrm>
            <a:off x="3032568" y="1435260"/>
            <a:ext cx="3080646" cy="3354765"/>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Social Determinants </a:t>
            </a:r>
          </a:p>
          <a:p>
            <a:pPr algn="ctr"/>
            <a:r>
              <a:rPr lang="en-US" b="1" dirty="0">
                <a:latin typeface="Arial" panose="020B0604020202020204" pitchFamily="34" charset="0"/>
                <a:cs typeface="Arial" panose="020B0604020202020204" pitchFamily="34" charset="0"/>
              </a:rPr>
              <a:t>of Health Disparities</a:t>
            </a:r>
          </a:p>
          <a:p>
            <a:pPr algn="ctr"/>
            <a:endParaRPr lang="en-US"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Race-related stressors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Johnson et al., under review</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Poverty and smoking</a:t>
            </a:r>
          </a:p>
          <a:p>
            <a:pPr lvl="1"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Mattan</a:t>
            </a:r>
            <a:r>
              <a:rPr lang="en-US" sz="1400" dirty="0">
                <a:latin typeface="Arial" panose="020B0604020202020204" pitchFamily="34" charset="0"/>
                <a:cs typeface="Arial" panose="020B0604020202020204" pitchFamily="34" charset="0"/>
              </a:rPr>
              <a:t> et al., in prep.</a:t>
            </a:r>
          </a:p>
          <a:p>
            <a:pPr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indent="-285750">
              <a:buFont typeface="Arial" panose="020B0604020202020204" pitchFamily="34" charset="0"/>
              <a:buChar char="•"/>
            </a:pPr>
            <a:r>
              <a:rPr lang="en-US" b="1" dirty="0">
                <a:latin typeface="Arial" panose="020B0604020202020204" pitchFamily="34" charset="0"/>
                <a:cs typeface="Arial" panose="020B0604020202020204" pitchFamily="34" charset="0"/>
              </a:rPr>
              <a:t>Status and immunity</a:t>
            </a:r>
            <a:endParaRPr lang="en-US" sz="2000" b="1" dirty="0">
              <a:latin typeface="Arial" panose="020B0604020202020204" pitchFamily="34" charset="0"/>
              <a:cs typeface="Arial" panose="020B0604020202020204" pitchFamily="34" charset="0"/>
            </a:endParaRPr>
          </a:p>
          <a:p>
            <a:pPr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0374C6E-36B1-C145-9620-0B24D87B7E3D}"/>
              </a:ext>
            </a:extLst>
          </p:cNvPr>
          <p:cNvSpPr txBox="1"/>
          <p:nvPr/>
        </p:nvSpPr>
        <p:spPr>
          <a:xfrm>
            <a:off x="-13010" y="6549716"/>
            <a:ext cx="177644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 Shared first author</a:t>
            </a:r>
          </a:p>
        </p:txBody>
      </p:sp>
    </p:spTree>
    <p:extLst>
      <p:ext uri="{BB962C8B-B14F-4D97-AF65-F5344CB8AC3E}">
        <p14:creationId xmlns:p14="http://schemas.microsoft.com/office/powerpoint/2010/main" val="41742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4">
                                            <p:txEl>
                                              <p:pRg st="3" end="3"/>
                                            </p:txEl>
                                          </p:spTgt>
                                        </p:tgtEl>
                                        <p:attrNameLst>
                                          <p:attrName>style.color</p:attrName>
                                        </p:attrNameLst>
                                      </p:cBhvr>
                                      <p:to>
                                        <a:schemeClr val="hlink"/>
                                      </p:to>
                                    </p:animClr>
                                  </p:childTnLst>
                                </p:cTn>
                              </p:par>
                              <p:par>
                                <p:cTn id="7" presetID="3" presetClass="emph" presetSubtype="2" fill="hold" nodeType="withEffect">
                                  <p:stCondLst>
                                    <p:cond delay="0"/>
                                  </p:stCondLst>
                                  <p:childTnLst>
                                    <p:animClr clrSpc="rgb" dir="cw">
                                      <p:cBhvr override="childStyle">
                                        <p:cTn id="8" dur="10" fill="hold"/>
                                        <p:tgtEl>
                                          <p:spTgt spid="24">
                                            <p:txEl>
                                              <p:pRg st="5" end="5"/>
                                            </p:txEl>
                                          </p:spTgt>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189" y="151398"/>
            <a:ext cx="9920377" cy="86264"/>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6" name="Title 1"/>
          <p:cNvSpPr txBox="1">
            <a:spLocks/>
          </p:cNvSpPr>
          <p:nvPr/>
        </p:nvSpPr>
        <p:spPr>
          <a:xfrm>
            <a:off x="637329" y="237662"/>
            <a:ext cx="78867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charset="0"/>
                <a:ea typeface="Arial" charset="0"/>
                <a:cs typeface="Arial" charset="0"/>
              </a:rPr>
              <a:t>Neuroscience approaches</a:t>
            </a:r>
          </a:p>
        </p:txBody>
      </p:sp>
      <p:sp>
        <p:nvSpPr>
          <p:cNvPr id="7" name="Content Placeholder 2">
            <a:extLst>
              <a:ext uri="{FF2B5EF4-FFF2-40B4-BE49-F238E27FC236}">
                <a16:creationId xmlns:a16="http://schemas.microsoft.com/office/drawing/2014/main" id="{E54431AC-3B0D-5448-BADC-1D32ECD54996}"/>
              </a:ext>
            </a:extLst>
          </p:cNvPr>
          <p:cNvSpPr txBox="1">
            <a:spLocks/>
          </p:cNvSpPr>
          <p:nvPr/>
        </p:nvSpPr>
        <p:spPr>
          <a:xfrm>
            <a:off x="5420263" y="6514540"/>
            <a:ext cx="3760873" cy="62496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US" sz="2000" dirty="0">
                <a:latin typeface="Arial" charset="0"/>
                <a:ea typeface="Arial" charset="0"/>
                <a:cs typeface="Arial" charset="0"/>
              </a:rPr>
              <a:t>Berkman &amp; Falk, 2013</a:t>
            </a:r>
            <a:endParaRPr lang="en-US" sz="2000" i="1" dirty="0">
              <a:latin typeface="Arial" charset="0"/>
              <a:ea typeface="Arial" charset="0"/>
              <a:cs typeface="Arial" charset="0"/>
            </a:endParaRPr>
          </a:p>
        </p:txBody>
      </p:sp>
      <p:pic>
        <p:nvPicPr>
          <p:cNvPr id="9" name="Picture 8">
            <a:extLst>
              <a:ext uri="{FF2B5EF4-FFF2-40B4-BE49-F238E27FC236}">
                <a16:creationId xmlns:a16="http://schemas.microsoft.com/office/drawing/2014/main" id="{5699833F-36F9-C04C-85AF-94F1538F059C}"/>
              </a:ext>
            </a:extLst>
          </p:cNvPr>
          <p:cNvPicPr>
            <a:picLocks noChangeAspect="1"/>
          </p:cNvPicPr>
          <p:nvPr/>
        </p:nvPicPr>
        <p:blipFill>
          <a:blip r:embed="rId3"/>
          <a:stretch>
            <a:fillRect/>
          </a:stretch>
        </p:blipFill>
        <p:spPr>
          <a:xfrm>
            <a:off x="449895" y="1671830"/>
            <a:ext cx="8244210" cy="4531392"/>
          </a:xfrm>
          <a:prstGeom prst="rect">
            <a:avLst/>
          </a:prstGeom>
        </p:spPr>
      </p:pic>
      <p:sp>
        <p:nvSpPr>
          <p:cNvPr id="2" name="Rounded Rectangle 1">
            <a:extLst>
              <a:ext uri="{FF2B5EF4-FFF2-40B4-BE49-F238E27FC236}">
                <a16:creationId xmlns:a16="http://schemas.microsoft.com/office/drawing/2014/main" id="{3CBB5203-A65F-0849-BA1F-D423DD3A8EDC}"/>
              </a:ext>
            </a:extLst>
          </p:cNvPr>
          <p:cNvSpPr/>
          <p:nvPr/>
        </p:nvSpPr>
        <p:spPr>
          <a:xfrm>
            <a:off x="855009" y="3324069"/>
            <a:ext cx="1886673" cy="659757"/>
          </a:xfrm>
          <a:prstGeom prst="roundRect">
            <a:avLst/>
          </a:prstGeom>
          <a:solidFill>
            <a:schemeClr val="bg1">
              <a:alpha val="0"/>
            </a:scheme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E9C5896-5D66-0948-A3AC-54259331F3B2}"/>
              </a:ext>
            </a:extLst>
          </p:cNvPr>
          <p:cNvSpPr/>
          <p:nvPr/>
        </p:nvSpPr>
        <p:spPr>
          <a:xfrm>
            <a:off x="3533590" y="5369246"/>
            <a:ext cx="1999109" cy="659757"/>
          </a:xfrm>
          <a:prstGeom prst="roundRect">
            <a:avLst/>
          </a:prstGeom>
          <a:solidFill>
            <a:schemeClr val="bg1">
              <a:alpha val="0"/>
            </a:scheme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0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52254</TotalTime>
  <Words>12910</Words>
  <Application>Microsoft Macintosh PowerPoint</Application>
  <PresentationFormat>On-screen Show (4:3)</PresentationFormat>
  <Paragraphs>988</Paragraphs>
  <Slides>62</Slides>
  <Notes>62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Arial</vt:lpstr>
      <vt:lpstr>Arial Narrow</vt:lpstr>
      <vt:lpstr>Calibri</vt:lpstr>
      <vt:lpstr>Calibri Light</vt:lpstr>
      <vt:lpstr>Century Gothic</vt:lpstr>
      <vt:lpstr>Helvetica</vt:lpstr>
      <vt:lpstr>Office Theme</vt:lpstr>
      <vt:lpstr>1_Office Theme</vt:lpstr>
      <vt:lpstr>A Neuroscience Approach to Social Status Perception and Health</vt:lpstr>
      <vt:lpstr>A Neuroscience Approach to Social Status Perception and Health</vt:lpstr>
      <vt:lpstr>PowerPoint Presentation</vt:lpstr>
      <vt:lpstr>What is status?</vt:lpstr>
      <vt:lpstr>An intersectional approach</vt:lpstr>
      <vt:lpstr>PowerPoint Presentation</vt:lpstr>
      <vt:lpstr>Neuroscience of status and health</vt:lpstr>
      <vt:lpstr>Neuroscience of status and health</vt:lpstr>
      <vt:lpstr>PowerPoint Presentation</vt:lpstr>
      <vt:lpstr>Multi-level approach</vt:lpstr>
      <vt:lpstr>Overview</vt:lpstr>
      <vt:lpstr>The value of seeing high status</vt:lpstr>
      <vt:lpstr>Status-based evaluation in humans</vt:lpstr>
      <vt:lpstr>Deliberate impression formation</vt:lpstr>
      <vt:lpstr>How do status and race shape deliberative impression formation?</vt:lpstr>
      <vt:lpstr>Neuroimaging approach</vt:lpstr>
      <vt:lpstr>Neural substrates of prejudice</vt:lpstr>
      <vt:lpstr>Impression formation study</vt:lpstr>
      <vt:lpstr>PowerPoint Presentation</vt:lpstr>
      <vt:lpstr>Impression formation study</vt:lpstr>
      <vt:lpstr>Individual differences in motivation to regulate bias</vt:lpstr>
      <vt:lpstr>Assessing external motivation to respond without racial prejudice</vt:lpstr>
      <vt:lpstr>Sample and analyses</vt:lpstr>
      <vt:lpstr>External motivation (EMS) predicts responses to status but not race</vt:lpstr>
      <vt:lpstr>External motivation (EMS) predicts responses to status but not race</vt:lpstr>
      <vt:lpstr>Reduced sensitivity in VMPFC to high (vs. low) status with increasing EMS</vt:lpstr>
      <vt:lpstr>PowerPoint Presentation</vt:lpstr>
      <vt:lpstr>How is EMS associated with coordination between brain regions involved in social cognition and prejudice regulation?</vt:lpstr>
      <vt:lpstr>Partial Least Squares Overview (PLS: McIntosh &amp; Misic, 2013)</vt:lpstr>
      <vt:lpstr>Partial Least Squares Overview (PLS: McIntosh &amp; Misic, 2013)</vt:lpstr>
      <vt:lpstr>Increasing EMS associated with reduced co-activation in a network of regions supporting affect regulation and social cognition</vt:lpstr>
      <vt:lpstr>What does this mean for evaluations?</vt:lpstr>
      <vt:lpstr>Importance of a multi-analysis approach</vt:lpstr>
      <vt:lpstr>What could this mean for interracial interactions?</vt:lpstr>
      <vt:lpstr>Code switching</vt:lpstr>
      <vt:lpstr>Gender and social status</vt:lpstr>
      <vt:lpstr>Impression formation study</vt:lpstr>
      <vt:lpstr>Sample and analyses</vt:lpstr>
      <vt:lpstr>Men showed larger neural responses for high status in the VMPFC and VS</vt:lpstr>
      <vt:lpstr>Greater VMPFC-PCC coactivation with larger status effects in the VMPFC</vt:lpstr>
      <vt:lpstr>Summary</vt:lpstr>
      <vt:lpstr>Overview</vt:lpstr>
      <vt:lpstr>PowerPoint Presentation</vt:lpstr>
      <vt:lpstr>PowerPoint Presentation</vt:lpstr>
      <vt:lpstr>Sample  (see Kang et al., 2018) </vt:lpstr>
      <vt:lpstr>Words Task (n=163)</vt:lpstr>
      <vt:lpstr>Partial least squares analyses</vt:lpstr>
      <vt:lpstr>Relevance and valence judgments were associated with distinct VMPFC co-activation</vt:lpstr>
      <vt:lpstr>PowerPoint Presentation</vt:lpstr>
      <vt:lpstr>PowerPoint Presentation</vt:lpstr>
      <vt:lpstr>Health Messages Task (n=170)</vt:lpstr>
      <vt:lpstr>Predicting message receptivity</vt:lpstr>
      <vt:lpstr>Relevance and valence maps differ in predicting perceived message relevance</vt:lpstr>
      <vt:lpstr>Relevance and valence maps differ in predicting message agreement</vt:lpstr>
      <vt:lpstr>PowerPoint Presentation</vt:lpstr>
      <vt:lpstr>PowerPoint Presentation</vt:lpstr>
      <vt:lpstr>PowerPoint Presentation</vt:lpstr>
      <vt:lpstr>PowerPoint Presentation</vt:lpstr>
      <vt:lpstr>Overview</vt:lpstr>
      <vt:lpstr>Neuroscience of status and health</vt:lpstr>
      <vt:lpstr>Social determinants of health</vt:lpstr>
      <vt:lpstr>Acknowledgements</vt:lpstr>
    </vt:vector>
  </TitlesOfParts>
  <Company>University of Chicago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External Motivation to Respond without Prejudice Differentially Alters Neural Processing of Race and Social Status</dc:title>
  <dc:creator>Brad Mattan</dc:creator>
  <cp:lastModifiedBy>Mattan, Bradley Dale</cp:lastModifiedBy>
  <cp:revision>1377</cp:revision>
  <dcterms:created xsi:type="dcterms:W3CDTF">2018-01-30T17:11:05Z</dcterms:created>
  <dcterms:modified xsi:type="dcterms:W3CDTF">2021-01-03T20:54:05Z</dcterms:modified>
</cp:coreProperties>
</file>